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73" r:id="rId3"/>
    <p:sldId id="276" r:id="rId4"/>
    <p:sldId id="313" r:id="rId5"/>
    <p:sldId id="278" r:id="rId6"/>
    <p:sldId id="314" r:id="rId7"/>
    <p:sldId id="284" r:id="rId8"/>
    <p:sldId id="279" r:id="rId9"/>
    <p:sldId id="323" r:id="rId10"/>
    <p:sldId id="324" r:id="rId11"/>
    <p:sldId id="325" r:id="rId12"/>
    <p:sldId id="327" r:id="rId13"/>
    <p:sldId id="282" r:id="rId14"/>
    <p:sldId id="285" r:id="rId15"/>
    <p:sldId id="333" r:id="rId16"/>
    <p:sldId id="315" r:id="rId17"/>
    <p:sldId id="316" r:id="rId18"/>
    <p:sldId id="286" r:id="rId19"/>
    <p:sldId id="289" r:id="rId20"/>
    <p:sldId id="331" r:id="rId21"/>
    <p:sldId id="288" r:id="rId22"/>
    <p:sldId id="330" r:id="rId23"/>
    <p:sldId id="291" r:id="rId24"/>
    <p:sldId id="326" r:id="rId25"/>
    <p:sldId id="293" r:id="rId26"/>
    <p:sldId id="295" r:id="rId27"/>
    <p:sldId id="296" r:id="rId28"/>
    <p:sldId id="297" r:id="rId29"/>
    <p:sldId id="298" r:id="rId30"/>
    <p:sldId id="319" r:id="rId31"/>
    <p:sldId id="329" r:id="rId32"/>
    <p:sldId id="328" r:id="rId33"/>
    <p:sldId id="337" r:id="rId34"/>
    <p:sldId id="318" r:id="rId35"/>
    <p:sldId id="299" r:id="rId36"/>
    <p:sldId id="334" r:id="rId37"/>
    <p:sldId id="300" r:id="rId38"/>
    <p:sldId id="320" r:id="rId39"/>
    <p:sldId id="335" r:id="rId40"/>
    <p:sldId id="306" r:id="rId41"/>
    <p:sldId id="311" r:id="rId42"/>
    <p:sldId id="310" r:id="rId43"/>
    <p:sldId id="336" r:id="rId44"/>
    <p:sldId id="317" r:id="rId45"/>
    <p:sldId id="308" r:id="rId46"/>
    <p:sldId id="309" r:id="rId47"/>
    <p:sldId id="338" r:id="rId48"/>
    <p:sldId id="339" r:id="rId49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0B192E7-E78F-7048-AF19-34A4C9857A17}">
          <p14:sldIdLst>
            <p14:sldId id="256"/>
            <p14:sldId id="273"/>
            <p14:sldId id="276"/>
            <p14:sldId id="313"/>
            <p14:sldId id="278"/>
            <p14:sldId id="314"/>
          </p14:sldIdLst>
        </p14:section>
        <p14:section name="Applications Attacks" id="{5413FCE9-433F-5049-BCBA-99AA0EA47922}">
          <p14:sldIdLst>
            <p14:sldId id="284"/>
            <p14:sldId id="279"/>
            <p14:sldId id="323"/>
            <p14:sldId id="324"/>
            <p14:sldId id="325"/>
            <p14:sldId id="327"/>
            <p14:sldId id="282"/>
            <p14:sldId id="285"/>
            <p14:sldId id="333"/>
            <p14:sldId id="315"/>
            <p14:sldId id="316"/>
          </p14:sldIdLst>
        </p14:section>
        <p14:section name="Jailbreaks" id="{F31D4405-C08E-FE4F-AB89-716E814988E8}">
          <p14:sldIdLst>
            <p14:sldId id="286"/>
            <p14:sldId id="289"/>
            <p14:sldId id="331"/>
            <p14:sldId id="288"/>
            <p14:sldId id="330"/>
          </p14:sldIdLst>
        </p14:section>
        <p14:section name="Compiler Defenses" id="{5263E118-F4CC-D64E-8F9A-30570893256D}">
          <p14:sldIdLst>
            <p14:sldId id="291"/>
            <p14:sldId id="326"/>
            <p14:sldId id="293"/>
            <p14:sldId id="295"/>
            <p14:sldId id="296"/>
            <p14:sldId id="297"/>
            <p14:sldId id="298"/>
            <p14:sldId id="319"/>
            <p14:sldId id="329"/>
            <p14:sldId id="328"/>
            <p14:sldId id="337"/>
            <p14:sldId id="318"/>
            <p14:sldId id="299"/>
            <p14:sldId id="334"/>
            <p14:sldId id="300"/>
            <p14:sldId id="320"/>
            <p14:sldId id="335"/>
            <p14:sldId id="306"/>
          </p14:sldIdLst>
        </p14:section>
        <p14:section name="Conclusions" id="{B54321F6-1F0B-C844-9E71-97E3D2480D21}">
          <p14:sldIdLst>
            <p14:sldId id="311"/>
            <p14:sldId id="310"/>
            <p14:sldId id="336"/>
          </p14:sldIdLst>
        </p14:section>
        <p14:section name="Appendix" id="{05019E72-B693-E943-B500-76FF32166432}">
          <p14:sldIdLst>
            <p14:sldId id="317"/>
            <p14:sldId id="308"/>
            <p14:sldId id="309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CBCB"/>
    <a:srgbClr val="9B9C9E"/>
    <a:srgbClr val="ECADA5"/>
    <a:srgbClr val="C45E54"/>
    <a:srgbClr val="ACB1B5"/>
    <a:srgbClr val="6A747A"/>
    <a:srgbClr val="6C6E71"/>
    <a:srgbClr val="CB2A1E"/>
    <a:srgbClr val="323F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34" autoAdjust="0"/>
    <p:restoredTop sz="82735" autoAdjust="0"/>
  </p:normalViewPr>
  <p:slideViewPr>
    <p:cSldViewPr snapToGrid="0" snapToObjects="1">
      <p:cViewPr varScale="1">
        <p:scale>
          <a:sx n="129" d="100"/>
          <a:sy n="129" d="100"/>
        </p:scale>
        <p:origin x="200" y="32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F2CF3-ED11-4949-9DAD-85A3888A83AF}" type="datetimeFigureOut">
              <a:rPr lang="es-ES" smtClean="0"/>
              <a:t>28/2/16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56824-53CF-B947-8F5C-D72ECF22C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648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C6073-557F-E245-A768-0F1A1AA438C1}" type="datetimeFigureOut">
              <a:rPr lang="es-ES" smtClean="0"/>
              <a:t>28/2/16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A4F31-1F8E-FA4E-8918-D68F268CD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163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14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62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37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Pervasive</a:t>
            </a:r>
            <a:r>
              <a:rPr lang="en-US" baseline="0" dirty="0" smtClean="0"/>
              <a:t> data leakage via </a:t>
            </a:r>
            <a:r>
              <a:rPr lang="en-US" dirty="0" smtClean="0"/>
              <a:t>Network, Desktop, Physical,</a:t>
            </a:r>
            <a:r>
              <a:rPr lang="en-US" baseline="0" dirty="0" smtClean="0"/>
              <a:t>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75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/documentation/General/Reference/</a:t>
            </a:r>
            <a:r>
              <a:rPr lang="en-US" dirty="0" err="1" smtClean="0"/>
              <a:t>InfoPlistKeyReference</a:t>
            </a:r>
            <a:r>
              <a:rPr lang="en-US" dirty="0" smtClean="0"/>
              <a:t>/Articles/</a:t>
            </a:r>
            <a:r>
              <a:rPr lang="en-US" dirty="0" err="1" smtClean="0"/>
              <a:t>CocoaKeys.html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/TP40009251-SW33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8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/documentation/iPhone/Conceptual/</a:t>
            </a:r>
            <a:r>
              <a:rPr lang="en-US" dirty="0" err="1" smtClean="0"/>
              <a:t>iPhoneOSProgrammingGuide</a:t>
            </a:r>
            <a:r>
              <a:rPr lang="en-US" dirty="0" smtClean="0"/>
              <a:t>/</a:t>
            </a:r>
            <a:r>
              <a:rPr lang="en-US" dirty="0" err="1" smtClean="0"/>
              <a:t>StrategiesforImplementingYourApp</a:t>
            </a:r>
            <a:r>
              <a:rPr lang="en-US" dirty="0" smtClean="0"/>
              <a:t>/</a:t>
            </a:r>
            <a:r>
              <a:rPr lang="en-US" dirty="0" err="1" smtClean="0"/>
              <a:t>StrategiesforImplementingYourApp.html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/TP40007072-CH5-SW21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9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UID stored in Secure Enclave,</a:t>
            </a:r>
            <a:r>
              <a:rPr lang="en-US" baseline="0" dirty="0" smtClean="0"/>
              <a:t> exponential</a:t>
            </a:r>
            <a:r>
              <a:rPr lang="en-US" dirty="0" smtClean="0"/>
              <a:t> </a:t>
            </a:r>
            <a:r>
              <a:rPr lang="en-US" dirty="0" err="1" smtClean="0"/>
              <a:t>backoff</a:t>
            </a:r>
            <a:r>
              <a:rPr lang="en-US" dirty="0" smtClean="0"/>
              <a:t> per attempt, 4 digits were unfeasible, 6 is astronomical</a:t>
            </a:r>
          </a:p>
          <a:p>
            <a:r>
              <a:rPr lang="en-US" dirty="0" smtClean="0"/>
              <a:t>After 9 guesses, it locks you out for an hour each time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blog.cryptographyengineering.com</a:t>
            </a:r>
            <a:r>
              <a:rPr lang="en-US" dirty="0" smtClean="0"/>
              <a:t>/2014/10/why-cant-apple-decrypt-your-</a:t>
            </a:r>
            <a:r>
              <a:rPr lang="en-US" dirty="0" err="1" smtClean="0"/>
              <a:t>iphone.html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8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</a:t>
            </a:r>
            <a:r>
              <a:rPr lang="en-US" dirty="0" err="1" smtClean="0"/>
              <a:t>qa</a:t>
            </a:r>
            <a:r>
              <a:rPr lang="en-US" dirty="0" smtClean="0"/>
              <a:t>/qa1719/_</a:t>
            </a:r>
            <a:r>
              <a:rPr lang="en-US" dirty="0" err="1" smtClean="0"/>
              <a:t>index.html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ios</a:t>
            </a:r>
            <a:r>
              <a:rPr lang="en-US" dirty="0" smtClean="0"/>
              <a:t>/documentation/</a:t>
            </a:r>
            <a:r>
              <a:rPr lang="en-US" dirty="0" err="1" smtClean="0"/>
              <a:t>UIKit</a:t>
            </a:r>
            <a:r>
              <a:rPr lang="en-US" dirty="0" smtClean="0"/>
              <a:t>/Reference/</a:t>
            </a:r>
            <a:r>
              <a:rPr lang="en-US" dirty="0" err="1" smtClean="0"/>
              <a:t>UITextInputTraits_Protocol</a:t>
            </a:r>
            <a:r>
              <a:rPr lang="en-US" dirty="0" smtClean="0"/>
              <a:t>/#//</a:t>
            </a:r>
            <a:r>
              <a:rPr lang="en-US" dirty="0" err="1" smtClean="0"/>
              <a:t>apple_ref</a:t>
            </a:r>
            <a:r>
              <a:rPr lang="en-US" dirty="0" smtClean="0"/>
              <a:t>/</a:t>
            </a:r>
            <a:r>
              <a:rPr lang="en-US" dirty="0" err="1" smtClean="0"/>
              <a:t>occ</a:t>
            </a:r>
            <a:r>
              <a:rPr lang="en-US" dirty="0" smtClean="0"/>
              <a:t>/</a:t>
            </a:r>
            <a:r>
              <a:rPr lang="en-US" dirty="0" err="1" smtClean="0"/>
              <a:t>intfp</a:t>
            </a:r>
            <a:r>
              <a:rPr lang="en-US" dirty="0" smtClean="0"/>
              <a:t>/</a:t>
            </a:r>
            <a:r>
              <a:rPr lang="en-US" dirty="0" err="1" smtClean="0"/>
              <a:t>UITextInputTraits</a:t>
            </a:r>
            <a:r>
              <a:rPr lang="en-US" dirty="0" smtClean="0"/>
              <a:t>/</a:t>
            </a:r>
            <a:r>
              <a:rPr lang="en-US" dirty="0" err="1" smtClean="0"/>
              <a:t>autocorrectionType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1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Many recent iOS 9 security enhancements: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System pasteboard can’t be read when app is in background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 smtClean="0"/>
              <a:t>openURL</a:t>
            </a:r>
            <a:r>
              <a:rPr lang="en-US" baseline="0" dirty="0" smtClean="0"/>
              <a:t> has extra prompts for URL handlers now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http://</a:t>
            </a:r>
            <a:r>
              <a:rPr lang="en-US" baseline="0" dirty="0" err="1" smtClean="0"/>
              <a:t>www.andreas-kurtz.de</a:t>
            </a:r>
            <a:r>
              <a:rPr lang="en-US" baseline="0" dirty="0" smtClean="0"/>
              <a:t>/2014/09/malicious-apps-ios8.html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https://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/questions/33408048/ios-9-pasteboard-not-able-to-write-in-pasteboard-while-in-background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10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Apple</a:t>
            </a:r>
            <a:r>
              <a:rPr lang="en-US" baseline="0" dirty="0" smtClean="0"/>
              <a:t> makes this really hard. Teams of people working for months on end, bypassing layer after layer of protections.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0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072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researchcenter.paloaltonetworks.com</a:t>
            </a:r>
            <a:r>
              <a:rPr lang="en-US" dirty="0" smtClean="0"/>
              <a:t>/2015/08/keyraider-ios-malware-steals-over-225000-apple-accounts-to-create-free-app-utopia/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35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488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34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04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8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3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37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9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4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3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7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77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 explain symbol encryption, predicate insertion, and code diffusion aided by a graphic</a:t>
            </a:r>
          </a:p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60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04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606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106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3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836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72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w/ GCC </a:t>
            </a:r>
            <a:r>
              <a:rPr lang="en-US" dirty="0" err="1" smtClean="0"/>
              <a:t>VulnCheck</a:t>
            </a:r>
            <a:r>
              <a:rPr lang="en-US" dirty="0" smtClean="0"/>
              <a:t> vs </a:t>
            </a:r>
            <a:r>
              <a:rPr lang="en-US" dirty="0" err="1" smtClean="0"/>
              <a:t>InternChallenge</a:t>
            </a:r>
            <a:r>
              <a:rPr lang="en-US" dirty="0" smtClean="0"/>
              <a:t> w/ LLVM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some security buzzwords you may have heard before and what they mean</a:t>
            </a:r>
          </a:p>
          <a:p>
            <a:r>
              <a:rPr lang="en-US" dirty="0" smtClean="0"/>
              <a:t>These are features</a:t>
            </a:r>
            <a:r>
              <a:rPr lang="en-US" baseline="0" dirty="0" smtClean="0"/>
              <a:t> Apple uses to protect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8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w/ GCC </a:t>
            </a:r>
            <a:r>
              <a:rPr lang="en-US" dirty="0" err="1" smtClean="0"/>
              <a:t>VulnCheck</a:t>
            </a:r>
            <a:r>
              <a:rPr lang="en-US" dirty="0" smtClean="0"/>
              <a:t> vs </a:t>
            </a:r>
            <a:r>
              <a:rPr lang="en-US" dirty="0" err="1" smtClean="0"/>
              <a:t>InternChallenge</a:t>
            </a:r>
            <a:r>
              <a:rPr lang="en-US" dirty="0" smtClean="0"/>
              <a:t> w/ LLVM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622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80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04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97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32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www.cse.cuhk.edu.hk</a:t>
            </a:r>
            <a:r>
              <a:rPr lang="en-US" dirty="0" smtClean="0"/>
              <a:t>/~</a:t>
            </a:r>
            <a:r>
              <a:rPr lang="en-US" dirty="0" err="1" smtClean="0"/>
              <a:t>cslui</a:t>
            </a:r>
            <a:r>
              <a:rPr lang="en-US" dirty="0" smtClean="0"/>
              <a:t>/PUBLICATION/ASIACCS15.pdf</a:t>
            </a:r>
          </a:p>
          <a:p>
            <a:r>
              <a:rPr lang="en-US" dirty="0" smtClean="0"/>
              <a:t>Masque attack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vulns</a:t>
            </a:r>
            <a:r>
              <a:rPr lang="en-US" baseline="0" dirty="0" smtClean="0"/>
              <a:t> </a:t>
            </a:r>
            <a:r>
              <a:rPr lang="en-US" dirty="0" smtClean="0"/>
              <a:t>patched</a:t>
            </a:r>
            <a:r>
              <a:rPr lang="en-US" baseline="0" dirty="0" smtClean="0"/>
              <a:t> out in 8.x series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www.fireeye.com</a:t>
            </a:r>
            <a:r>
              <a:rPr lang="en-US" dirty="0" smtClean="0"/>
              <a:t>/blog/threat-research/2015/06/</a:t>
            </a:r>
            <a:r>
              <a:rPr lang="en-US" dirty="0" err="1" smtClean="0"/>
              <a:t>three_new_masqueatt.html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50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developer.apple.com</a:t>
            </a:r>
            <a:r>
              <a:rPr lang="en-US" dirty="0" smtClean="0"/>
              <a:t>/library/</a:t>
            </a:r>
            <a:r>
              <a:rPr lang="en-US" dirty="0" err="1" smtClean="0"/>
              <a:t>tvos</a:t>
            </a:r>
            <a:r>
              <a:rPr lang="en-US" dirty="0" smtClean="0"/>
              <a:t>/documentation/IDEs/Conceptual/</a:t>
            </a:r>
            <a:r>
              <a:rPr lang="en-US" dirty="0" err="1" smtClean="0"/>
              <a:t>AppDistributionGuide</a:t>
            </a:r>
            <a:r>
              <a:rPr lang="en-US" dirty="0" smtClean="0"/>
              <a:t>/</a:t>
            </a:r>
            <a:r>
              <a:rPr lang="en-US" dirty="0" err="1" smtClean="0"/>
              <a:t>AppThinning</a:t>
            </a:r>
            <a:r>
              <a:rPr lang="en-US" dirty="0" smtClean="0"/>
              <a:t>/</a:t>
            </a:r>
            <a:r>
              <a:rPr lang="en-US" dirty="0" err="1" smtClean="0"/>
              <a:t>AppThinning.html</a:t>
            </a:r>
            <a:r>
              <a:rPr lang="en-US" dirty="0" smtClean="0"/>
              <a:t>#//</a:t>
            </a:r>
            <a:r>
              <a:rPr lang="en-US" dirty="0" err="1" smtClean="0"/>
              <a:t>apple_ref</a:t>
            </a:r>
            <a:r>
              <a:rPr lang="en-US" dirty="0" smtClean="0"/>
              <a:t>/doc/</a:t>
            </a:r>
            <a:r>
              <a:rPr lang="en-US" dirty="0" err="1" smtClean="0"/>
              <a:t>uid</a:t>
            </a:r>
            <a:r>
              <a:rPr lang="en-US" dirty="0" smtClean="0"/>
              <a:t>/TP40012582-CH35-SW2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735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229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0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features</a:t>
            </a:r>
            <a:r>
              <a:rPr lang="en-US" baseline="0" dirty="0" smtClean="0"/>
              <a:t> that Apple uses to protect themselves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64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New stuff! Secure Enclave is how they protect Apple Pay.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2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MITM</a:t>
            </a:r>
            <a:r>
              <a:rPr lang="en-US" baseline="0" dirty="0" smtClean="0"/>
              <a:t> / Proxy</a:t>
            </a:r>
          </a:p>
          <a:p>
            <a:r>
              <a:rPr lang="en-US" baseline="0" dirty="0" smtClean="0"/>
              <a:t>Reverse engineer an API spec from network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04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A4F31-1F8E-FA4E-8918-D68F268CD3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B43CF62B-FB19-304C-AC80-A3D55C8C6EC2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/Graphic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Diagram/graphic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3" name="Marcador de SmartArt 2"/>
          <p:cNvSpPr>
            <a:spLocks noGrp="1"/>
          </p:cNvSpPr>
          <p:nvPr>
            <p:ph type="dgm" sz="quarter" idx="12" hasCustomPrompt="1"/>
          </p:nvPr>
        </p:nvSpPr>
        <p:spPr>
          <a:xfrm>
            <a:off x="1101724" y="1974850"/>
            <a:ext cx="6956425" cy="24701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CD85208A-B57E-D847-B164-53B78A267EE4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8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87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graphic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Bullets and graphic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075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800100" indent="-342900">
              <a:buClr>
                <a:schemeClr val="accent2"/>
              </a:buClr>
              <a:buFont typeface="+mj-lt"/>
              <a:buAutoNum type="arabicPeriod"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</a:t>
            </a:r>
          </a:p>
          <a:p>
            <a:pPr lvl="1"/>
            <a:r>
              <a:rPr lang="fr-FR" dirty="0" smtClean="0"/>
              <a:t>Cupidatat non proident</a:t>
            </a:r>
          </a:p>
        </p:txBody>
      </p:sp>
      <p:sp>
        <p:nvSpPr>
          <p:cNvPr id="10" name="Marcador de gráfico 21"/>
          <p:cNvSpPr>
            <a:spLocks noGrp="1"/>
          </p:cNvSpPr>
          <p:nvPr>
            <p:ph type="chart" sz="quarter" idx="17" hasCustomPrompt="1"/>
          </p:nvPr>
        </p:nvSpPr>
        <p:spPr>
          <a:xfrm>
            <a:off x="4246706" y="1524319"/>
            <a:ext cx="3811443" cy="30707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9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6A7DA2A-6B94-1342-B49F-C18E79B2A28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11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88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latin typeface="BentonSans Book"/>
                <a:cs typeface="BentonSans Book"/>
              </a:rPr>
              <a:t>Text and icons slide</a:t>
            </a:r>
            <a:endParaRPr lang="bg-BG" dirty="0">
              <a:latin typeface="BentonSans Book"/>
              <a:cs typeface="BentonSans Book"/>
            </a:endParaRPr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15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780634" y="1944768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1780634" y="3397106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5817380" y="1944768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18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5817380" y="3397106"/>
            <a:ext cx="2583547" cy="738663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.</a:t>
            </a:r>
          </a:p>
        </p:txBody>
      </p:sp>
      <p:sp>
        <p:nvSpPr>
          <p:cNvPr id="20" name="Marcador de posición de imagen 2"/>
          <p:cNvSpPr>
            <a:spLocks noGrp="1"/>
          </p:cNvSpPr>
          <p:nvPr>
            <p:ph type="pic" sz="quarter" idx="20" hasCustomPrompt="1"/>
          </p:nvPr>
        </p:nvSpPr>
        <p:spPr>
          <a:xfrm>
            <a:off x="889399" y="193941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4" name="Marcador de posición de imagen 2"/>
          <p:cNvSpPr>
            <a:spLocks noGrp="1"/>
          </p:cNvSpPr>
          <p:nvPr>
            <p:ph type="pic" sz="quarter" idx="21" hasCustomPrompt="1"/>
          </p:nvPr>
        </p:nvSpPr>
        <p:spPr>
          <a:xfrm>
            <a:off x="4902149" y="193941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5" name="Marcador de posición de imagen 2"/>
          <p:cNvSpPr>
            <a:spLocks noGrp="1"/>
          </p:cNvSpPr>
          <p:nvPr>
            <p:ph type="pic" sz="quarter" idx="22" hasCustomPrompt="1"/>
          </p:nvPr>
        </p:nvSpPr>
        <p:spPr>
          <a:xfrm>
            <a:off x="889399" y="339710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26" name="Marcador de posición de imagen 2"/>
          <p:cNvSpPr>
            <a:spLocks noGrp="1"/>
          </p:cNvSpPr>
          <p:nvPr>
            <p:ph type="pic" sz="quarter" idx="23" hasCustomPrompt="1"/>
          </p:nvPr>
        </p:nvSpPr>
        <p:spPr>
          <a:xfrm>
            <a:off x="4902149" y="3397106"/>
            <a:ext cx="685343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3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AF8B27F3-A1C8-B541-A2D6-D5E4F447EE57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14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40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Timeline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9" name="Straight Connector 40"/>
          <p:cNvCxnSpPr/>
          <p:nvPr userDrawn="1"/>
        </p:nvCxnSpPr>
        <p:spPr>
          <a:xfrm>
            <a:off x="963558" y="2959959"/>
            <a:ext cx="6552728" cy="0"/>
          </a:xfrm>
          <a:prstGeom prst="line">
            <a:avLst/>
          </a:prstGeom>
          <a:ln w="19050">
            <a:solidFill>
              <a:srgbClr val="3D374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24"/>
          <p:cNvSpPr/>
          <p:nvPr userDrawn="1"/>
        </p:nvSpPr>
        <p:spPr>
          <a:xfrm>
            <a:off x="963558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3" name="Rounded Rectangle 47"/>
          <p:cNvSpPr/>
          <p:nvPr userDrawn="1"/>
        </p:nvSpPr>
        <p:spPr>
          <a:xfrm>
            <a:off x="1935666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4" name="Rounded Rectangle 50"/>
          <p:cNvSpPr/>
          <p:nvPr userDrawn="1"/>
        </p:nvSpPr>
        <p:spPr>
          <a:xfrm>
            <a:off x="2907774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5" name="Rounded Rectangle 54"/>
          <p:cNvSpPr/>
          <p:nvPr userDrawn="1"/>
        </p:nvSpPr>
        <p:spPr>
          <a:xfrm>
            <a:off x="3879882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6" name="Rounded Rectangle 58"/>
          <p:cNvSpPr/>
          <p:nvPr userDrawn="1"/>
        </p:nvSpPr>
        <p:spPr>
          <a:xfrm>
            <a:off x="4851990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  <a:latin typeface="BentonSans Book"/>
              <a:cs typeface="BentonSans Book"/>
            </a:endParaRPr>
          </a:p>
        </p:txBody>
      </p:sp>
      <p:sp>
        <p:nvSpPr>
          <p:cNvPr id="17" name="Rounded Rectangle 62"/>
          <p:cNvSpPr/>
          <p:nvPr userDrawn="1"/>
        </p:nvSpPr>
        <p:spPr>
          <a:xfrm>
            <a:off x="5824098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18" name="Rounded Rectangle 66"/>
          <p:cNvSpPr/>
          <p:nvPr userDrawn="1"/>
        </p:nvSpPr>
        <p:spPr>
          <a:xfrm>
            <a:off x="6796206" y="2809943"/>
            <a:ext cx="720080" cy="3000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cxnSp>
        <p:nvCxnSpPr>
          <p:cNvPr id="24" name="Conector recto 23"/>
          <p:cNvCxnSpPr/>
          <p:nvPr userDrawn="1"/>
        </p:nvCxnSpPr>
        <p:spPr>
          <a:xfrm flipV="1">
            <a:off x="998576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/>
          <p:nvPr userDrawn="1"/>
        </p:nvCxnSpPr>
        <p:spPr>
          <a:xfrm flipV="1">
            <a:off x="2918167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 userDrawn="1"/>
        </p:nvCxnSpPr>
        <p:spPr>
          <a:xfrm flipV="1">
            <a:off x="1935666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 userDrawn="1"/>
        </p:nvCxnSpPr>
        <p:spPr>
          <a:xfrm flipV="1">
            <a:off x="3882953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 userDrawn="1"/>
        </p:nvCxnSpPr>
        <p:spPr>
          <a:xfrm flipV="1">
            <a:off x="4865292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Marcador de texto 4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1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39" name="Marcador de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1996795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0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2955189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1" name="Marcador de texto 4"/>
          <p:cNvSpPr>
            <a:spLocks noGrp="1"/>
          </p:cNvSpPr>
          <p:nvPr>
            <p:ph type="body" sz="quarter" idx="15" hasCustomPrompt="1"/>
          </p:nvPr>
        </p:nvSpPr>
        <p:spPr>
          <a:xfrm>
            <a:off x="3906043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2" name="Marcador de texto 4"/>
          <p:cNvSpPr>
            <a:spLocks noGrp="1"/>
          </p:cNvSpPr>
          <p:nvPr>
            <p:ph type="body" sz="quarter" idx="16" hasCustomPrompt="1"/>
          </p:nvPr>
        </p:nvSpPr>
        <p:spPr>
          <a:xfrm>
            <a:off x="4911472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43" name="Marcador de texto 4"/>
          <p:cNvSpPr>
            <a:spLocks noGrp="1"/>
          </p:cNvSpPr>
          <p:nvPr>
            <p:ph type="body" sz="quarter" idx="17" hasCustomPrompt="1"/>
          </p:nvPr>
        </p:nvSpPr>
        <p:spPr>
          <a:xfrm>
            <a:off x="5862326" y="3602453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cxnSp>
        <p:nvCxnSpPr>
          <p:cNvPr id="44" name="Conector recto 43"/>
          <p:cNvCxnSpPr/>
          <p:nvPr userDrawn="1"/>
        </p:nvCxnSpPr>
        <p:spPr>
          <a:xfrm flipV="1">
            <a:off x="5824098" y="3061199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/>
          <p:cNvCxnSpPr/>
          <p:nvPr userDrawn="1"/>
        </p:nvCxnSpPr>
        <p:spPr>
          <a:xfrm flipV="1">
            <a:off x="6796206" y="2207223"/>
            <a:ext cx="0" cy="598848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Marcador de texto 4"/>
          <p:cNvSpPr>
            <a:spLocks noGrp="1"/>
          </p:cNvSpPr>
          <p:nvPr>
            <p:ph type="body" sz="quarter" idx="18" hasCustomPrompt="1"/>
          </p:nvPr>
        </p:nvSpPr>
        <p:spPr>
          <a:xfrm>
            <a:off x="6830841" y="1607042"/>
            <a:ext cx="1528763" cy="7392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Snatus error sivoluptatem alamanier.</a:t>
            </a:r>
          </a:p>
        </p:txBody>
      </p:sp>
      <p:sp>
        <p:nvSpPr>
          <p:cNvPr id="3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B226EB03-CEAB-4249-9E5F-3A9EAEF25D7E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3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969786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7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1935666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8" name="Marcador de texto 2"/>
          <p:cNvSpPr>
            <a:spLocks noGrp="1"/>
          </p:cNvSpPr>
          <p:nvPr>
            <p:ph type="body" sz="quarter" idx="21" hasCustomPrompt="1"/>
          </p:nvPr>
        </p:nvSpPr>
        <p:spPr>
          <a:xfrm>
            <a:off x="290777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49" name="Marcador de texto 2"/>
          <p:cNvSpPr>
            <a:spLocks noGrp="1"/>
          </p:cNvSpPr>
          <p:nvPr>
            <p:ph type="body" sz="quarter" idx="22" hasCustomPrompt="1"/>
          </p:nvPr>
        </p:nvSpPr>
        <p:spPr>
          <a:xfrm>
            <a:off x="387365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0" name="Marcador de texto 2"/>
          <p:cNvSpPr>
            <a:spLocks noGrp="1"/>
          </p:cNvSpPr>
          <p:nvPr>
            <p:ph type="body" sz="quarter" idx="23" hasCustomPrompt="1"/>
          </p:nvPr>
        </p:nvSpPr>
        <p:spPr>
          <a:xfrm>
            <a:off x="4865292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1" name="Marcador de texto 2"/>
          <p:cNvSpPr>
            <a:spLocks noGrp="1"/>
          </p:cNvSpPr>
          <p:nvPr>
            <p:ph type="body" sz="quarter" idx="24" hasCustomPrompt="1"/>
          </p:nvPr>
        </p:nvSpPr>
        <p:spPr>
          <a:xfrm>
            <a:off x="5831172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  <p:sp>
        <p:nvSpPr>
          <p:cNvPr id="52" name="Marcador de texto 2"/>
          <p:cNvSpPr>
            <a:spLocks noGrp="1"/>
          </p:cNvSpPr>
          <p:nvPr>
            <p:ph type="body" sz="quarter" idx="25" hasCustomPrompt="1"/>
          </p:nvPr>
        </p:nvSpPr>
        <p:spPr>
          <a:xfrm>
            <a:off x="6802434" y="2803186"/>
            <a:ext cx="713852" cy="3106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pPr lvl="0"/>
            <a:r>
              <a:rPr lang="en-US" dirty="0" smtClean="0"/>
              <a:t>Lorem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60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ullets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Text and bullets slide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35" name="Conector recto 34"/>
          <p:cNvCxnSpPr/>
          <p:nvPr userDrawn="1"/>
        </p:nvCxnSpPr>
        <p:spPr>
          <a:xfrm>
            <a:off x="835458" y="3013370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/>
          <p:nvPr userDrawn="1"/>
        </p:nvCxnSpPr>
        <p:spPr>
          <a:xfrm>
            <a:off x="835458" y="1461201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835457" y="1599742"/>
            <a:ext cx="7470341" cy="1237414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Clr>
                <a:schemeClr val="tx2"/>
              </a:buClr>
              <a:buFont typeface="Arial"/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Clr>
                <a:schemeClr val="tx2"/>
              </a:buClr>
              <a:buFont typeface="Arial"/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quia.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onSans Book"/>
              <a:ea typeface="+mn-ea"/>
              <a:cs typeface="BentonSans Book"/>
            </a:endParaRPr>
          </a:p>
        </p:txBody>
      </p:sp>
      <p:sp>
        <p:nvSpPr>
          <p:cNvPr id="48" name="Marcador de texto 3"/>
          <p:cNvSpPr>
            <a:spLocks noGrp="1"/>
          </p:cNvSpPr>
          <p:nvPr>
            <p:ph type="body" sz="quarter" idx="13" hasCustomPrompt="1"/>
          </p:nvPr>
        </p:nvSpPr>
        <p:spPr>
          <a:xfrm>
            <a:off x="823912" y="3109393"/>
            <a:ext cx="7481887" cy="1485697"/>
          </a:xfrm>
          <a:prstGeom prst="rect">
            <a:avLst/>
          </a:prstGeom>
        </p:spPr>
        <p:txBody>
          <a:bodyPr vert="horz"/>
          <a:lstStyle>
            <a:lvl1pPr marL="0" indent="0">
              <a:buClr>
                <a:schemeClr val="tx2"/>
              </a:buClr>
              <a:buFont typeface="Arial"/>
              <a:buNone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800100" marR="0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 sz="2400" baseline="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</a:t>
            </a:r>
          </a:p>
          <a:p>
            <a:pPr lvl="1">
              <a:lnSpc>
                <a:spcPct val="13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</a:p>
          <a:p>
            <a:pPr marL="800100" marR="0" lvl="1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+mj-lt"/>
              <a:buAutoNum type="arabicPeriod"/>
              <a:tabLst/>
              <a:defRPr/>
            </a:pP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Cupidatat non proident vitae dicta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sunt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explicabo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nemo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liomn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enim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r>
              <a:rPr lang="fr-FR" sz="14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ipsam</a:t>
            </a:r>
            <a:r>
              <a:rPr lang="fr-FR" sz="14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</a:t>
            </a: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 lvl="1">
              <a:lnSpc>
                <a:spcPct val="130000"/>
              </a:lnSpc>
              <a:buClr>
                <a:schemeClr val="accent2"/>
              </a:buClr>
              <a:buFont typeface="+mj-lt"/>
              <a:buAutoNum type="arabicPeriod"/>
              <a:defRPr/>
            </a:pPr>
            <a:endParaRPr lang="es-ES_tradnl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8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671CD77A-854D-CC4F-A9B0-C80A966F09C6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9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875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8100"/>
            <a:ext cx="9144000" cy="5041952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093788" y="1828079"/>
            <a:ext cx="6956425" cy="15893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70000"/>
              </a:lnSpc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Divider Slide</a:t>
            </a:r>
          </a:p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entonSans Book"/>
                <a:cs typeface="BentonSans Book"/>
              </a:rPr>
              <a:t>Your text here.</a:t>
            </a:r>
            <a:endParaRPr lang="bg-BG" b="1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885B1743-E2A6-B74F-98A9-246E003E3813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632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093788" y="1828079"/>
            <a:ext cx="6956425" cy="15893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70000"/>
              </a:lnSpc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Divider Slide</a:t>
            </a:r>
          </a:p>
          <a:p>
            <a:pPr>
              <a:defRPr/>
            </a:pPr>
            <a:r>
              <a:rPr lang="en-US" b="1" dirty="0" smtClean="0">
                <a:solidFill>
                  <a:schemeClr val="bg1"/>
                </a:solidFill>
                <a:latin typeface="BentonSans Book"/>
                <a:cs typeface="BentonSans Book"/>
              </a:rPr>
              <a:t>Your text here.</a:t>
            </a:r>
            <a:endParaRPr lang="bg-BG" b="1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2179E552-5CD2-FC48-9EC0-BFD463C11AA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5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1"/>
          <p:cNvSpPr/>
          <p:nvPr userDrawn="1"/>
        </p:nvSpPr>
        <p:spPr>
          <a:xfrm>
            <a:off x="1187624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8" name="Oval 57"/>
          <p:cNvSpPr/>
          <p:nvPr userDrawn="1"/>
        </p:nvSpPr>
        <p:spPr>
          <a:xfrm>
            <a:off x="2961673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3" name="Oval 65"/>
          <p:cNvSpPr/>
          <p:nvPr userDrawn="1"/>
        </p:nvSpPr>
        <p:spPr>
          <a:xfrm>
            <a:off x="4735722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8" name="Oval 73"/>
          <p:cNvSpPr/>
          <p:nvPr userDrawn="1"/>
        </p:nvSpPr>
        <p:spPr>
          <a:xfrm>
            <a:off x="6509772" y="1722530"/>
            <a:ext cx="1512168" cy="151216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23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>
              <a:defRPr/>
            </a:pPr>
            <a:r>
              <a:rPr lang="en-US" dirty="0" smtClean="0">
                <a:latin typeface="BentonSans Book"/>
                <a:cs typeface="BentonSans Book"/>
              </a:rPr>
              <a:t>Team Slide</a:t>
            </a:r>
            <a:endParaRPr lang="bg-BG" dirty="0">
              <a:latin typeface="BentonSans Book"/>
              <a:cs typeface="BentonSans Book"/>
            </a:endParaRPr>
          </a:p>
        </p:txBody>
      </p:sp>
      <p:sp>
        <p:nvSpPr>
          <p:cNvPr id="24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26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300295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28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3093918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881162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2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6655959" y="3249622"/>
            <a:ext cx="1221184" cy="293996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Your name</a:t>
            </a:r>
          </a:p>
        </p:txBody>
      </p:sp>
      <p:sp>
        <p:nvSpPr>
          <p:cNvPr id="36" name="Marcador de texto 34"/>
          <p:cNvSpPr>
            <a:spLocks noGrp="1"/>
          </p:cNvSpPr>
          <p:nvPr>
            <p:ph type="body" sz="quarter" idx="20" hasCustomPrompt="1"/>
          </p:nvPr>
        </p:nvSpPr>
        <p:spPr>
          <a:xfrm>
            <a:off x="1125248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8" name="Marcador de texto 34"/>
          <p:cNvSpPr>
            <a:spLocks noGrp="1"/>
          </p:cNvSpPr>
          <p:nvPr>
            <p:ph type="body" sz="quarter" idx="21" hasCustomPrompt="1"/>
          </p:nvPr>
        </p:nvSpPr>
        <p:spPr>
          <a:xfrm>
            <a:off x="2924826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0" name="Marcador de texto 34"/>
          <p:cNvSpPr>
            <a:spLocks noGrp="1"/>
          </p:cNvSpPr>
          <p:nvPr>
            <p:ph type="body" sz="quarter" idx="22" hasCustomPrompt="1"/>
          </p:nvPr>
        </p:nvSpPr>
        <p:spPr>
          <a:xfrm>
            <a:off x="4702038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2" name="Marcador de texto 34"/>
          <p:cNvSpPr>
            <a:spLocks noGrp="1"/>
          </p:cNvSpPr>
          <p:nvPr>
            <p:ph type="body" sz="quarter" idx="23" hasCustomPrompt="1"/>
          </p:nvPr>
        </p:nvSpPr>
        <p:spPr>
          <a:xfrm>
            <a:off x="6457602" y="3544013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3" name="Marcador de texto 34"/>
          <p:cNvSpPr>
            <a:spLocks noGrp="1"/>
          </p:cNvSpPr>
          <p:nvPr>
            <p:ph type="body" sz="quarter" idx="24" hasCustomPrompt="1"/>
          </p:nvPr>
        </p:nvSpPr>
        <p:spPr>
          <a:xfrm>
            <a:off x="1125248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5" name="Marcador de texto 34"/>
          <p:cNvSpPr>
            <a:spLocks noGrp="1"/>
          </p:cNvSpPr>
          <p:nvPr>
            <p:ph type="body" sz="quarter" idx="25" hasCustomPrompt="1"/>
          </p:nvPr>
        </p:nvSpPr>
        <p:spPr>
          <a:xfrm>
            <a:off x="2913281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7" name="Marcador de texto 34"/>
          <p:cNvSpPr>
            <a:spLocks noGrp="1"/>
          </p:cNvSpPr>
          <p:nvPr>
            <p:ph type="body" sz="quarter" idx="26" hasCustomPrompt="1"/>
          </p:nvPr>
        </p:nvSpPr>
        <p:spPr>
          <a:xfrm>
            <a:off x="4702038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49" name="Marcador de texto 34"/>
          <p:cNvSpPr>
            <a:spLocks noGrp="1"/>
          </p:cNvSpPr>
          <p:nvPr>
            <p:ph type="body" sz="quarter" idx="27" hasCustomPrompt="1"/>
          </p:nvPr>
        </p:nvSpPr>
        <p:spPr>
          <a:xfrm>
            <a:off x="6457602" y="3822082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mail@sitename.com</a:t>
            </a:r>
          </a:p>
        </p:txBody>
      </p:sp>
      <p:sp>
        <p:nvSpPr>
          <p:cNvPr id="50" name="Marcador de texto 34"/>
          <p:cNvSpPr>
            <a:spLocks noGrp="1"/>
          </p:cNvSpPr>
          <p:nvPr>
            <p:ph type="body" sz="quarter" idx="28" hasCustomPrompt="1"/>
          </p:nvPr>
        </p:nvSpPr>
        <p:spPr>
          <a:xfrm>
            <a:off x="1125248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1" name="Marcador de texto 34"/>
          <p:cNvSpPr>
            <a:spLocks noGrp="1"/>
          </p:cNvSpPr>
          <p:nvPr>
            <p:ph type="body" sz="quarter" idx="29" hasCustomPrompt="1"/>
          </p:nvPr>
        </p:nvSpPr>
        <p:spPr>
          <a:xfrm>
            <a:off x="2913281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2" name="Marcador de texto 34"/>
          <p:cNvSpPr>
            <a:spLocks noGrp="1"/>
          </p:cNvSpPr>
          <p:nvPr>
            <p:ph type="body" sz="quarter" idx="30" hasCustomPrompt="1"/>
          </p:nvPr>
        </p:nvSpPr>
        <p:spPr>
          <a:xfrm>
            <a:off x="4713583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53" name="Marcador de texto 34"/>
          <p:cNvSpPr>
            <a:spLocks noGrp="1"/>
          </p:cNvSpPr>
          <p:nvPr>
            <p:ph type="body" sz="quarter" idx="31" hasCustomPrompt="1"/>
          </p:nvPr>
        </p:nvSpPr>
        <p:spPr>
          <a:xfrm>
            <a:off x="6457602" y="4030258"/>
            <a:ext cx="1611312" cy="27781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+555 222 999</a:t>
            </a:r>
          </a:p>
        </p:txBody>
      </p:sp>
      <p:sp>
        <p:nvSpPr>
          <p:cNvPr id="2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62B88E96-758B-4B4D-B994-78436D877AA1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27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Marcador de posición de imagen 3"/>
          <p:cNvSpPr>
            <a:spLocks noGrp="1"/>
          </p:cNvSpPr>
          <p:nvPr>
            <p:ph type="pic" sz="quarter" idx="32" hasCustomPrompt="1"/>
          </p:nvPr>
        </p:nvSpPr>
        <p:spPr>
          <a:xfrm>
            <a:off x="112553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29" name="Marcador de posición de imagen 3"/>
          <p:cNvSpPr>
            <a:spLocks noGrp="1"/>
          </p:cNvSpPr>
          <p:nvPr>
            <p:ph type="pic" sz="quarter" idx="33" hasCustomPrompt="1"/>
          </p:nvPr>
        </p:nvSpPr>
        <p:spPr>
          <a:xfrm>
            <a:off x="291591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1" name="Marcador de posición de imagen 3"/>
          <p:cNvSpPr>
            <a:spLocks noGrp="1"/>
          </p:cNvSpPr>
          <p:nvPr>
            <p:ph type="pic" sz="quarter" idx="34" hasCustomPrompt="1"/>
          </p:nvPr>
        </p:nvSpPr>
        <p:spPr>
          <a:xfrm>
            <a:off x="4691798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33" name="Marcador de posición de imagen 3"/>
          <p:cNvSpPr>
            <a:spLocks noGrp="1"/>
          </p:cNvSpPr>
          <p:nvPr>
            <p:ph type="pic" sz="quarter" idx="35" hasCustomPrompt="1"/>
          </p:nvPr>
        </p:nvSpPr>
        <p:spPr>
          <a:xfrm>
            <a:off x="6471407" y="1722438"/>
            <a:ext cx="1611312" cy="15128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280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26B7CCD-9B4D-714B-B9F1-EA1977E117F8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5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38056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0618" y="1305184"/>
            <a:ext cx="1762764" cy="1056684"/>
          </a:xfrm>
          <a:prstGeom prst="rect">
            <a:avLst/>
          </a:prstGeom>
        </p:spPr>
      </p:pic>
      <p:sp>
        <p:nvSpPr>
          <p:cNvPr id="8" name="Marcador de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2413575" y="2601062"/>
            <a:ext cx="4191000" cy="78537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title</a:t>
            </a:r>
            <a:r>
              <a:rPr lang="es-ES_tradnl" dirty="0" smtClean="0"/>
              <a:t> here</a:t>
            </a:r>
            <a:endParaRPr lang="en-US" dirty="0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2413575" y="3321777"/>
            <a:ext cx="4191000" cy="47511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2400">
                <a:solidFill>
                  <a:srgbClr val="FFFFFF"/>
                </a:solidFill>
                <a:latin typeface="BentonSans Medium"/>
                <a:cs typeface="BentonSans Medium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subtitle</a:t>
            </a:r>
            <a:r>
              <a:rPr lang="es-ES_tradnl" dirty="0" smtClean="0"/>
              <a:t>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65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323F48">
              <a:alpha val="8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118" y="609903"/>
            <a:ext cx="1313182" cy="787183"/>
          </a:xfrm>
          <a:prstGeom prst="rect">
            <a:avLst/>
          </a:prstGeom>
        </p:spPr>
      </p:pic>
      <p:sp>
        <p:nvSpPr>
          <p:cNvPr id="8" name="Marcador de tex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698500" y="3310232"/>
            <a:ext cx="4191000" cy="785379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title</a:t>
            </a:r>
            <a:r>
              <a:rPr lang="es-ES_tradnl" dirty="0" smtClean="0"/>
              <a:t> here</a:t>
            </a:r>
            <a:endParaRPr lang="en-US" dirty="0"/>
          </a:p>
        </p:txBody>
      </p:sp>
      <p:sp>
        <p:nvSpPr>
          <p:cNvPr id="9" name="Marcador de texto 14"/>
          <p:cNvSpPr>
            <a:spLocks noGrp="1"/>
          </p:cNvSpPr>
          <p:nvPr>
            <p:ph type="body" sz="quarter" idx="11" hasCustomPrompt="1"/>
          </p:nvPr>
        </p:nvSpPr>
        <p:spPr>
          <a:xfrm>
            <a:off x="698500" y="4030947"/>
            <a:ext cx="4191000" cy="475114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 sz="2400">
                <a:solidFill>
                  <a:srgbClr val="FFFFFF"/>
                </a:solidFill>
                <a:latin typeface="BentonSans Medium"/>
                <a:cs typeface="BentonSans Medium"/>
              </a:defRPr>
            </a:lvl1pPr>
            <a:lvl2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>
              <a:defRPr sz="44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Your </a:t>
            </a:r>
            <a:r>
              <a:rPr lang="es-ES_tradnl" dirty="0" err="1" smtClean="0"/>
              <a:t>subtitle</a:t>
            </a:r>
            <a:r>
              <a:rPr lang="es-ES_tradnl" dirty="0" smtClean="0"/>
              <a:t>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2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Text and </a:t>
            </a:r>
            <a:r>
              <a:rPr lang="es-ES_tradnl" dirty="0" err="1" smtClean="0"/>
              <a:t>graphic</a:t>
            </a:r>
            <a:r>
              <a:rPr lang="es-ES_tradnl" dirty="0" smtClean="0"/>
              <a:t> </a:t>
            </a:r>
            <a:r>
              <a:rPr lang="es-ES_tradnl" dirty="0" err="1" smtClean="0"/>
              <a:t>slide</a:t>
            </a:r>
            <a:endParaRPr lang="en-US" dirty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16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1533700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7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3092336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8" name="Marcador de tex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4650972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19" name="Marcador de texto 14"/>
          <p:cNvSpPr>
            <a:spLocks noGrp="1"/>
          </p:cNvSpPr>
          <p:nvPr>
            <p:ph type="body" sz="quarter" idx="15" hasCustomPrompt="1"/>
          </p:nvPr>
        </p:nvSpPr>
        <p:spPr>
          <a:xfrm>
            <a:off x="6209609" y="3148168"/>
            <a:ext cx="1258887" cy="323417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20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1019710" y="3840895"/>
            <a:ext cx="7131381" cy="56946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Sed </a:t>
            </a:r>
            <a:r>
              <a:rPr lang="en-US" sz="1400" dirty="0" err="1" smtClean="0">
                <a:solidFill>
                  <a:srgbClr val="323F48"/>
                </a:solidFill>
                <a:latin typeface="BentonSans Book"/>
                <a:cs typeface="BentonSans Book"/>
              </a:rPr>
              <a:t>ut</a:t>
            </a:r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 perspiciatis unde omnis iste natus error sit voluptatem </a:t>
            </a:r>
            <a:r>
              <a:rPr lang="en-US" sz="1400" b="1" dirty="0" smtClean="0">
                <a:solidFill>
                  <a:srgbClr val="323F48"/>
                </a:solidFill>
                <a:latin typeface="BentonSans Book"/>
                <a:cs typeface="BentonSans Book"/>
              </a:rPr>
              <a:t>accusantium limimo doloremque </a:t>
            </a:r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laudantium, totam rem aperiam, eaque ipsa quae ab illo inventolire pi.</a:t>
            </a:r>
            <a:endParaRPr lang="en-US" sz="1400" b="1" dirty="0">
              <a:solidFill>
                <a:srgbClr val="323F48"/>
              </a:solidFill>
              <a:latin typeface="BentonSans Book"/>
              <a:cs typeface="BentonSans Book"/>
            </a:endParaRPr>
          </a:p>
        </p:txBody>
      </p:sp>
      <p:sp>
        <p:nvSpPr>
          <p:cNvPr id="22" name="Marcador de gráfico 21"/>
          <p:cNvSpPr>
            <a:spLocks noGrp="1"/>
          </p:cNvSpPr>
          <p:nvPr>
            <p:ph type="chart" sz="quarter" idx="17" hasCustomPrompt="1"/>
          </p:nvPr>
        </p:nvSpPr>
        <p:spPr>
          <a:xfrm>
            <a:off x="1533525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3" name="Marcador de gráfico 21"/>
          <p:cNvSpPr>
            <a:spLocks noGrp="1"/>
          </p:cNvSpPr>
          <p:nvPr>
            <p:ph type="chart" sz="quarter" idx="18" hasCustomPrompt="1"/>
          </p:nvPr>
        </p:nvSpPr>
        <p:spPr>
          <a:xfrm>
            <a:off x="3092335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4" name="Marcador de gráfico 21"/>
          <p:cNvSpPr>
            <a:spLocks noGrp="1"/>
          </p:cNvSpPr>
          <p:nvPr>
            <p:ph type="chart" sz="quarter" idx="19" hasCustomPrompt="1"/>
          </p:nvPr>
        </p:nvSpPr>
        <p:spPr>
          <a:xfrm>
            <a:off x="4650971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25" name="Marcador de gráfico 21"/>
          <p:cNvSpPr>
            <a:spLocks noGrp="1"/>
          </p:cNvSpPr>
          <p:nvPr>
            <p:ph type="chart" sz="quarter" idx="20" hasCustomPrompt="1"/>
          </p:nvPr>
        </p:nvSpPr>
        <p:spPr>
          <a:xfrm>
            <a:off x="6209608" y="1720850"/>
            <a:ext cx="1258888" cy="12573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rgbClr val="CB2A1E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13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8B4FDFFB-FC94-E842-9DCA-0B2FEC1EE19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14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301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err="1" smtClean="0"/>
              <a:t>Columns</a:t>
            </a:r>
            <a:r>
              <a:rPr lang="es-ES_tradnl" dirty="0" smtClean="0"/>
              <a:t> and </a:t>
            </a:r>
            <a:r>
              <a:rPr lang="es-ES_tradnl" dirty="0" err="1" smtClean="0"/>
              <a:t>icons</a:t>
            </a:r>
            <a:endParaRPr lang="es-ES_tradnl" dirty="0" smtClean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34" name="Marcador de texto 14"/>
          <p:cNvSpPr>
            <a:spLocks noGrp="1"/>
          </p:cNvSpPr>
          <p:nvPr>
            <p:ph type="body" sz="quarter" idx="12" hasCustomPrompt="1"/>
          </p:nvPr>
        </p:nvSpPr>
        <p:spPr>
          <a:xfrm>
            <a:off x="611561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5" name="Marcador de texto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76563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6" name="Marcador de texto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41565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7" name="Marcador de texto 14"/>
          <p:cNvSpPr>
            <a:spLocks noGrp="1"/>
          </p:cNvSpPr>
          <p:nvPr>
            <p:ph type="body" sz="quarter" idx="15" hasCustomPrompt="1"/>
          </p:nvPr>
        </p:nvSpPr>
        <p:spPr>
          <a:xfrm>
            <a:off x="6506568" y="2430452"/>
            <a:ext cx="1844278" cy="323417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8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Lorem Ipsum</a:t>
            </a:r>
            <a:endParaRPr lang="en-US" dirty="0"/>
          </a:p>
        </p:txBody>
      </p:sp>
      <p:sp>
        <p:nvSpPr>
          <p:cNvPr id="38" name="Marcador de texto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2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39" name="Marcador de texto 14"/>
          <p:cNvSpPr>
            <a:spLocks noGrp="1"/>
          </p:cNvSpPr>
          <p:nvPr>
            <p:ph type="body" sz="quarter" idx="17" hasCustomPrompt="1"/>
          </p:nvPr>
        </p:nvSpPr>
        <p:spPr>
          <a:xfrm>
            <a:off x="2576563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40" name="Marcador de texto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41565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41" name="Marcador de texto 14"/>
          <p:cNvSpPr>
            <a:spLocks noGrp="1"/>
          </p:cNvSpPr>
          <p:nvPr>
            <p:ph type="body" sz="quarter" idx="19" hasCustomPrompt="1"/>
          </p:nvPr>
        </p:nvSpPr>
        <p:spPr>
          <a:xfrm>
            <a:off x="6506568" y="2826803"/>
            <a:ext cx="1844278" cy="1710555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>
                <a:latin typeface="BentonSans Book"/>
                <a:cs typeface="BentonSans Book"/>
              </a:defRPr>
            </a:lvl1pPr>
            <a:lvl2pPr>
              <a:defRPr sz="1400">
                <a:latin typeface="BentonSans Book"/>
                <a:cs typeface="BentonSans Book"/>
              </a:defRPr>
            </a:lvl2pPr>
            <a:lvl3pPr>
              <a:defRPr sz="1400">
                <a:latin typeface="BentonSans Book"/>
                <a:cs typeface="BentonSans Book"/>
              </a:defRPr>
            </a:lvl3pPr>
            <a:lvl4pPr>
              <a:defRPr sz="1400">
                <a:latin typeface="BentonSans Book"/>
                <a:cs typeface="BentonSans Book"/>
              </a:defRPr>
            </a:lvl4pPr>
            <a:lvl5pPr>
              <a:defRPr sz="1400">
                <a:latin typeface="BentonSans Book"/>
                <a:cs typeface="BentonSans Book"/>
              </a:defRPr>
            </a:lvl5pPr>
          </a:lstStyle>
          <a:p>
            <a:r>
              <a:rPr lang="en-US" sz="1400" dirty="0" smtClean="0">
                <a:solidFill>
                  <a:srgbClr val="323F48"/>
                </a:solidFill>
                <a:latin typeface="BentonSans Book"/>
                <a:cs typeface="BentonSans Book"/>
              </a:rPr>
              <a:t>Perspiciatis unde omnis iste natus error sit voluptatem accusantium dolore mque laudantium, totam rem aperiam, eaque ipsa quae ab.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sz="quarter" idx="20" hasCustomPrompt="1"/>
          </p:nvPr>
        </p:nvSpPr>
        <p:spPr>
          <a:xfrm>
            <a:off x="1101725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2" name="Marcador de posición de imagen 2"/>
          <p:cNvSpPr>
            <a:spLocks noGrp="1"/>
          </p:cNvSpPr>
          <p:nvPr>
            <p:ph type="pic" sz="quarter" idx="21" hasCustomPrompt="1"/>
          </p:nvPr>
        </p:nvSpPr>
        <p:spPr>
          <a:xfrm>
            <a:off x="3029816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3" name="Marcador de posición de imagen 2"/>
          <p:cNvSpPr>
            <a:spLocks noGrp="1"/>
          </p:cNvSpPr>
          <p:nvPr>
            <p:ph type="pic" sz="quarter" idx="22" hasCustomPrompt="1"/>
          </p:nvPr>
        </p:nvSpPr>
        <p:spPr>
          <a:xfrm>
            <a:off x="4992543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44" name="Marcador de posición de imagen 2"/>
          <p:cNvSpPr>
            <a:spLocks noGrp="1"/>
          </p:cNvSpPr>
          <p:nvPr>
            <p:ph type="pic" sz="quarter" idx="23" hasCustomPrompt="1"/>
          </p:nvPr>
        </p:nvSpPr>
        <p:spPr>
          <a:xfrm>
            <a:off x="6966816" y="1570323"/>
            <a:ext cx="954088" cy="738187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200">
                <a:solidFill>
                  <a:schemeClr val="accent4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dirty="0" smtClean="0"/>
              <a:t>Icon</a:t>
            </a:r>
            <a:endParaRPr lang="en-US" dirty="0"/>
          </a:p>
        </p:txBody>
      </p:sp>
      <p:sp>
        <p:nvSpPr>
          <p:cNvPr id="16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3475C030-DA1C-1D40-8F97-D813BD431A8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17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697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err="1" smtClean="0"/>
              <a:t>Bullets</a:t>
            </a:r>
            <a:r>
              <a:rPr lang="es-ES_tradnl" dirty="0" smtClean="0"/>
              <a:t> Slide</a:t>
            </a:r>
            <a:endParaRPr lang="en-US" dirty="0"/>
          </a:p>
        </p:txBody>
      </p:sp>
      <p:sp>
        <p:nvSpPr>
          <p:cNvPr id="12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tx2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</a:t>
            </a:r>
            <a:r>
              <a:rPr lang="es-ES_tradnl" dirty="0" err="1" smtClean="0"/>
              <a:t>cupidatat</a:t>
            </a:r>
            <a:r>
              <a:rPr lang="es-ES_tradnl" dirty="0" smtClean="0"/>
              <a:t> non </a:t>
            </a:r>
            <a:r>
              <a:rPr lang="es-ES_tradnl" dirty="0" err="1" smtClean="0"/>
              <a:t>proident</a:t>
            </a:r>
            <a:endParaRPr lang="es-ES_tradnl" dirty="0" smtClean="0"/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727075" y="1535287"/>
            <a:ext cx="7689850" cy="3059804"/>
          </a:xfrm>
          <a:prstGeom prst="rect">
            <a:avLst/>
          </a:prstGeom>
        </p:spPr>
        <p:txBody>
          <a:bodyPr vert="horz"/>
          <a:lstStyle>
            <a:lvl1pPr marL="342900" indent="-342900">
              <a:buClr>
                <a:schemeClr val="tx2"/>
              </a:buClr>
              <a:buFont typeface="Arial"/>
              <a:buChar char="•"/>
              <a:defRPr sz="1800">
                <a:solidFill>
                  <a:schemeClr val="tx1"/>
                </a:solidFill>
                <a:latin typeface="BentonSans Book"/>
                <a:cs typeface="BentonSans Book"/>
              </a:defRPr>
            </a:lvl1pPr>
            <a:lvl2pPr marL="742950" indent="-285750">
              <a:buClr>
                <a:schemeClr val="tx2"/>
              </a:buClr>
              <a:buFont typeface="Arial"/>
              <a:buChar char="•"/>
              <a:defRPr sz="1600">
                <a:solidFill>
                  <a:schemeClr val="tx1"/>
                </a:solidFill>
                <a:latin typeface="BentonSans Book"/>
                <a:cs typeface="BentonSans Book"/>
              </a:defRPr>
            </a:lvl2pPr>
            <a:lvl3pPr marL="1143000" indent="-228600">
              <a:buClr>
                <a:schemeClr val="tx2"/>
              </a:buClr>
              <a:buFont typeface="Arial"/>
              <a:buChar char="•"/>
              <a:defRPr sz="1400">
                <a:solidFill>
                  <a:schemeClr val="tx1"/>
                </a:solidFill>
                <a:latin typeface="BentonSans Book"/>
                <a:cs typeface="BentonSans Book"/>
              </a:defRPr>
            </a:lvl3pPr>
            <a:lvl4pPr marL="1600200" indent="-22860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BentonSans Book"/>
                <a:cs typeface="BentonSans Book"/>
              </a:defRPr>
            </a:lvl4pPr>
            <a:lvl5pPr marL="2057400" indent="-228600">
              <a:buClr>
                <a:schemeClr val="tx2"/>
              </a:buClr>
              <a:buFont typeface="Arial"/>
              <a:buChar char="•"/>
              <a:defRPr sz="1200">
                <a:solidFill>
                  <a:schemeClr val="tx1"/>
                </a:solidFill>
                <a:latin typeface="BentonSans Book"/>
                <a:cs typeface="BentonSans Book"/>
              </a:defRPr>
            </a:lvl5pPr>
          </a:lstStyle>
          <a:p>
            <a:pPr lvl="0"/>
            <a:r>
              <a:rPr lang="es-ES_tradnl" dirty="0" smtClean="0"/>
              <a:t>Text</a:t>
            </a:r>
          </a:p>
          <a:p>
            <a:pPr lvl="1"/>
            <a:r>
              <a:rPr lang="es-ES_tradnl" dirty="0" smtClean="0"/>
              <a:t>Text</a:t>
            </a:r>
          </a:p>
          <a:p>
            <a:pPr lvl="2"/>
            <a:r>
              <a:rPr lang="es-ES_tradnl" dirty="0" smtClean="0"/>
              <a:t>Text</a:t>
            </a:r>
          </a:p>
          <a:p>
            <a:pPr lvl="3"/>
            <a:r>
              <a:rPr lang="es-ES_tradnl" dirty="0" smtClean="0"/>
              <a:t>Text</a:t>
            </a:r>
          </a:p>
          <a:p>
            <a:pPr lvl="4"/>
            <a:r>
              <a:rPr lang="es-ES_tradnl" dirty="0" smtClean="0"/>
              <a:t>Text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8C0FACAB-F3AC-EF4A-8A6C-F6464B8F07CE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9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Table Slide</a:t>
            </a:r>
            <a:endParaRPr lang="en-US" dirty="0"/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sp>
        <p:nvSpPr>
          <p:cNvPr id="9" name="Marcador de tabla 8"/>
          <p:cNvSpPr>
            <a:spLocks noGrp="1"/>
          </p:cNvSpPr>
          <p:nvPr>
            <p:ph type="tbl" sz="quarter" idx="12"/>
          </p:nvPr>
        </p:nvSpPr>
        <p:spPr>
          <a:xfrm>
            <a:off x="827088" y="1506538"/>
            <a:ext cx="7489825" cy="272732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BentonSans Book"/>
                <a:cs typeface="BentonSans Book"/>
              </a:defRPr>
            </a:lvl1pPr>
          </a:lstStyle>
          <a:p>
            <a:fld id="{9C134C71-43A1-8E4D-BEB1-950E5B4B23F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8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4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10"/>
          <p:cNvSpPr>
            <a:spLocks noGrp="1"/>
          </p:cNvSpPr>
          <p:nvPr>
            <p:ph sz="quarter" idx="10" hasCustomPrompt="1"/>
          </p:nvPr>
        </p:nvSpPr>
        <p:spPr>
          <a:xfrm>
            <a:off x="1101725" y="80963"/>
            <a:ext cx="6956425" cy="690562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4400" baseline="0">
                <a:solidFill>
                  <a:schemeClr val="bg1"/>
                </a:solidFill>
                <a:latin typeface="BentonSans Book"/>
                <a:cs typeface="BentonSans Book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Text Slide</a:t>
            </a:r>
            <a:endParaRPr lang="en-US" dirty="0"/>
          </a:p>
        </p:txBody>
      </p:sp>
      <p:sp>
        <p:nvSpPr>
          <p:cNvPr id="7" name="Marcador de contenido 10"/>
          <p:cNvSpPr>
            <a:spLocks noGrp="1"/>
          </p:cNvSpPr>
          <p:nvPr>
            <p:ph sz="quarter" idx="11" hasCustomPrompt="1"/>
          </p:nvPr>
        </p:nvSpPr>
        <p:spPr>
          <a:xfrm>
            <a:off x="1101725" y="870992"/>
            <a:ext cx="6956425" cy="357764"/>
          </a:xfrm>
          <a:prstGeom prst="rect">
            <a:avLst/>
          </a:prstGeom>
        </p:spPr>
        <p:txBody>
          <a:bodyPr vert="horz"/>
          <a:lstStyle>
            <a:lvl1pPr marL="0" indent="0" algn="ctr">
              <a:buFont typeface="Arial" pitchFamily="34" charset="0"/>
              <a:buNone/>
              <a:defRPr sz="1800" baseline="0">
                <a:solidFill>
                  <a:schemeClr val="bg1"/>
                </a:solidFill>
                <a:latin typeface="BentonSans Medium"/>
                <a:cs typeface="BentonSans Medium"/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s-ES_tradnl" dirty="0" smtClean="0"/>
              <a:t>Excepteur sint occaecat cupidatat non proident</a:t>
            </a:r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835458" y="4136306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 userDrawn="1"/>
        </p:nvCxnSpPr>
        <p:spPr>
          <a:xfrm>
            <a:off x="835458" y="1775955"/>
            <a:ext cx="7470341" cy="0"/>
          </a:xfrm>
          <a:prstGeom prst="line">
            <a:avLst/>
          </a:prstGeom>
          <a:ln w="19050" cmpd="sng">
            <a:solidFill>
              <a:srgbClr val="FFFFFF"/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Marcador de texto 3"/>
          <p:cNvSpPr>
            <a:spLocks noGrp="1"/>
          </p:cNvSpPr>
          <p:nvPr>
            <p:ph type="body" sz="quarter" idx="12" hasCustomPrompt="1"/>
          </p:nvPr>
        </p:nvSpPr>
        <p:spPr>
          <a:xfrm>
            <a:off x="835457" y="1914495"/>
            <a:ext cx="7470341" cy="2068681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 sz="1800">
                <a:solidFill>
                  <a:srgbClr val="FFFFFF"/>
                </a:solidFill>
                <a:latin typeface="BentonSans Book"/>
                <a:cs typeface="BentonSans Book"/>
              </a:defRPr>
            </a:lvl1pPr>
            <a:lvl2pPr marL="457200" indent="0">
              <a:buClr>
                <a:schemeClr val="tx2"/>
              </a:buClr>
              <a:buFont typeface="Arial"/>
              <a:buNone/>
              <a:defRPr sz="1600">
                <a:solidFill>
                  <a:srgbClr val="FFFFFF"/>
                </a:solidFill>
                <a:latin typeface="BentonSans Book"/>
                <a:cs typeface="BentonSans Book"/>
              </a:defRPr>
            </a:lvl2pPr>
            <a:lvl3pPr marL="914400" indent="0">
              <a:buClr>
                <a:schemeClr val="tx2"/>
              </a:buClr>
              <a:buFont typeface="Arial"/>
              <a:buNone/>
              <a:defRPr sz="1400">
                <a:solidFill>
                  <a:srgbClr val="FFFFFF"/>
                </a:solidFill>
                <a:latin typeface="BentonSans Book"/>
                <a:cs typeface="BentonSans Book"/>
              </a:defRPr>
            </a:lvl3pPr>
            <a:lvl4pPr marL="13716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4pPr>
            <a:lvl5pPr marL="1828800" indent="0">
              <a:buClr>
                <a:schemeClr val="tx2"/>
              </a:buClr>
              <a:buFont typeface="Arial"/>
              <a:buNone/>
              <a:defRPr sz="1200">
                <a:solidFill>
                  <a:srgbClr val="FFFFFF"/>
                </a:solidFill>
                <a:latin typeface="BentonSans Book"/>
                <a:cs typeface="BentonSans Book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6A5D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Magni vitae dicta sunt explicabo. Nemo enim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ipsam sed sit voluptatem quia 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dolores. Nu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voluptas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ntonSans Book"/>
                <a:ea typeface="+mn-ea"/>
                <a:cs typeface="BentonSans Book"/>
              </a:rPr>
              <a:t>sit aspernatur aut odit aut fugit, sed quia consequuntur magni dolores minalore minwñe lpeman firelom  manerl lenwar caniminorosolo.  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ntonSans Book"/>
              <a:ea typeface="+mn-ea"/>
              <a:cs typeface="BentonSans Book"/>
            </a:endParaRPr>
          </a:p>
        </p:txBody>
      </p:sp>
      <p:sp>
        <p:nvSpPr>
          <p:cNvPr id="9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11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18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>
          <a:xfrm>
            <a:off x="7980355" y="4705782"/>
            <a:ext cx="850197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364A7DD1-7270-1C44-AA6C-F3ADF6D41AF6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4"/>
          </p:nvPr>
        </p:nvSpPr>
        <p:spPr>
          <a:xfrm>
            <a:off x="7436255" y="4705782"/>
            <a:ext cx="544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BentonSans Book"/>
                <a:cs typeface="BentonSans Book"/>
              </a:defRPr>
            </a:lvl1pPr>
          </a:lstStyle>
          <a:p>
            <a:fld id="{E7E2CEA7-B16C-174E-9EFD-C1DC9423C3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79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elcomsoft.com/eift.html" TargetMode="External"/><Relationship Id="rId5" Type="http://schemas.openxmlformats.org/officeDocument/2006/relationships/hyperlink" Target="https://www.nowsecure.com/forensics/" TargetMode="External"/><Relationship Id="rId6" Type="http://schemas.openxmlformats.org/officeDocument/2006/relationships/hyperlink" Target="http://blog.mdsec.co.uk/2015/03/bruteforcing-ios-screenlock.html" TargetMode="External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pple.com/library/ios/documentation/NetworkingInternetWeb/Conceptual/NetworkingOverview/SecureNetworking/SecureNetworking.html" TargetMode="External"/><Relationship Id="rId4" Type="http://schemas.openxmlformats.org/officeDocument/2006/relationships/hyperlink" Target="https://datatheorem.github.io/TrustKit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project-imas/security-check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jailbreak/comments/3q1hpn/update_tsprotector_8_ios_8_ios_9_compatibility/" TargetMode="External"/><Relationship Id="rId4" Type="http://schemas.openxmlformats.org/officeDocument/2006/relationships/hyperlink" Target="https://www.theiphonewiki.com/wiki/XCon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nary.ninja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sabook.org/en/llvm.html" TargetMode="External"/><Relationship Id="rId4" Type="http://schemas.openxmlformats.org/officeDocument/2006/relationships/hyperlink" Target="http://llvm.org/docs/WritingAnLLVMPass.html" TargetMode="External"/><Relationship Id="rId5" Type="http://schemas.openxmlformats.org/officeDocument/2006/relationships/hyperlink" Target="http://www.cs.umd.edu/~awruef/LLVM_Tutorial.pdf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st@trailofbits.com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sswordlessapps.com/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pple.com/business/docs/iOS_Security_Guide.pdf" TargetMode="External"/><Relationship Id="rId4" Type="http://schemas.openxmlformats.org/officeDocument/2006/relationships/hyperlink" Target="https://nabla-c0d3.github.io/blog/2015/06/16/ios9-security-privacy/" TargetMode="External"/><Relationship Id="rId5" Type="http://schemas.openxmlformats.org/officeDocument/2006/relationships/hyperlink" Target="https://www.virtuesecurity.com/blog/ios-background-screen-caching/" TargetMode="External"/><Relationship Id="rId6" Type="http://schemas.openxmlformats.org/officeDocument/2006/relationships/hyperlink" Target="https://reverse.put.as/wp-content/uploads/2011/06/1846_SECURE_iOS_APPS_LOGIN.pdf" TargetMode="External"/><Relationship Id="rId7" Type="http://schemas.openxmlformats.org/officeDocument/2006/relationships/hyperlink" Target="http://nickfishman.com/post/50557873036/reverse-engineering-native-apps-by-intercepting-network" TargetMode="External"/><Relationship Id="rId8" Type="http://schemas.openxmlformats.org/officeDocument/2006/relationships/hyperlink" Target="http://www.zdnet.com/article/apple-ios-flaw-ins0mnia-hides-malicious-apps-which-run-forever/" TargetMode="External"/><Relationship Id="rId9" Type="http://schemas.openxmlformats.org/officeDocument/2006/relationships/hyperlink" Target="http://www.gottabemobile.com/2015/08/11/how-to-bypass-jailbreak-detection-iphone/" TargetMode="External"/><Relationship Id="rId10" Type="http://schemas.openxmlformats.org/officeDocument/2006/relationships/hyperlink" Target="https://www2.fireeye.com/rs/fireye/images/rpt-mobile-threat-assessment.pdf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loaltonetworks.com/content/dam/paloaltonetworks-com/en_US/assets/pdf/reports/Unit_42/unit42-backstab.pdf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38056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618" y="1305184"/>
            <a:ext cx="1762764" cy="1056684"/>
          </a:xfrm>
          <a:prstGeom prst="rect">
            <a:avLst/>
          </a:prstGeom>
        </p:spPr>
      </p:pic>
      <p:sp>
        <p:nvSpPr>
          <p:cNvPr id="12" name="Título 10"/>
          <p:cNvSpPr txBox="1">
            <a:spLocks/>
          </p:cNvSpPr>
          <p:nvPr/>
        </p:nvSpPr>
        <p:spPr>
          <a:xfrm>
            <a:off x="685800" y="2548019"/>
            <a:ext cx="7772400" cy="930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iOS Application Security</a:t>
            </a:r>
            <a:endParaRPr lang="en-US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5" name="Título 10"/>
          <p:cNvSpPr txBox="1">
            <a:spLocks/>
          </p:cNvSpPr>
          <p:nvPr/>
        </p:nvSpPr>
        <p:spPr>
          <a:xfrm>
            <a:off x="1632799" y="3231605"/>
            <a:ext cx="5878402" cy="576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b="1" dirty="0">
              <a:solidFill>
                <a:srgbClr val="FFFFFF"/>
              </a:solidFill>
              <a:latin typeface="BentonSans Medium"/>
              <a:cs typeface="BentonSans Medium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rgbClr val="FFFFFF"/>
                </a:solidFill>
              </a:rPr>
              <a:pPr/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5914869-3D7D-9F4C-90A8-8A878A6E1BD7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01" y="3676745"/>
            <a:ext cx="866818" cy="86681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Leakage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It’s up to developers to use PIN-derived data protection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Forensic acquisition software is available for iOS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Ex. </a:t>
            </a:r>
            <a:r>
              <a:rPr lang="en-US" dirty="0" err="1" smtClean="0">
                <a:solidFill>
                  <a:schemeClr val="bg1"/>
                </a:solidFill>
                <a:hlinkClick r:id="rId4"/>
              </a:rPr>
              <a:t>Elcomsoft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 iOS Forensic Toolkit</a:t>
            </a:r>
            <a:r>
              <a:rPr lang="en-US" dirty="0" smtClean="0">
                <a:solidFill>
                  <a:schemeClr val="bg1"/>
                </a:solidFill>
              </a:rPr>
              <a:t> and </a:t>
            </a:r>
            <a:r>
              <a:rPr lang="en-US" dirty="0" err="1" smtClean="0">
                <a:solidFill>
                  <a:schemeClr val="bg1"/>
                </a:solidFill>
                <a:hlinkClick r:id="rId5"/>
              </a:rPr>
              <a:t>NowSecure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 Forensics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All tout “3</a:t>
            </a:r>
            <a:r>
              <a:rPr lang="en-US" baseline="30000" dirty="0" smtClean="0">
                <a:solidFill>
                  <a:schemeClr val="bg1"/>
                </a:solidFill>
              </a:rPr>
              <a:t>rd</a:t>
            </a:r>
            <a:r>
              <a:rPr lang="en-US" dirty="0" smtClean="0">
                <a:solidFill>
                  <a:schemeClr val="bg1"/>
                </a:solidFill>
              </a:rPr>
              <a:t> party app support” – acquire data from Snapchat, Outlook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No passcode required (but even those are </a:t>
            </a:r>
            <a:r>
              <a:rPr lang="is-IS" dirty="0" smtClean="0">
                <a:solidFill>
                  <a:schemeClr val="bg1"/>
                </a:solidFill>
                <a:hlinkClick r:id="rId6"/>
              </a:rPr>
              <a:t>easy to brute force</a:t>
            </a:r>
            <a:r>
              <a:rPr lang="is-IS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ts val="1032"/>
              </a:spcBef>
            </a:pPr>
            <a:r>
              <a:rPr lang="is-IS" dirty="0" smtClean="0">
                <a:solidFill>
                  <a:schemeClr val="bg1"/>
                </a:solidFill>
              </a:rPr>
              <a:t>This is data that’s potentially exposed when you lose your phone</a:t>
            </a:r>
          </a:p>
          <a:p>
            <a:pPr lvl="1">
              <a:spcBef>
                <a:spcPts val="432"/>
              </a:spcBef>
            </a:pPr>
            <a:r>
              <a:rPr lang="is-IS" dirty="0" smtClean="0">
                <a:solidFill>
                  <a:schemeClr val="bg1"/>
                </a:solidFill>
              </a:rPr>
              <a:t>If you’re making a business of stealing iPhones, $1k is worth paying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25" y="3114247"/>
            <a:ext cx="4489212" cy="22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Malicious Applications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You may leave data in places where malicious apps can find it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3573321" cy="30598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BentonSans Medium" charset="0"/>
                <a:ea typeface="BentonSans Medium" charset="0"/>
                <a:cs typeface="BentonSans Medium" charset="0"/>
              </a:rPr>
              <a:t>UIPasteboard</a:t>
            </a: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 Scenario</a:t>
            </a:r>
          </a:p>
          <a:p>
            <a:r>
              <a:rPr lang="en-US" dirty="0" smtClean="0"/>
              <a:t>Frequently used for sensitive data transfer</a:t>
            </a:r>
          </a:p>
          <a:p>
            <a:r>
              <a:rPr lang="en-US" dirty="0" smtClean="0"/>
              <a:t>1Password, one-time tokens, visited URLs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Malicious apps can hook copy-paste to archive</a:t>
            </a:r>
          </a:p>
          <a:p>
            <a:pPr marL="0" indent="0">
              <a:buNone/>
            </a:pPr>
            <a:endParaRPr lang="is-I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Text Placeholder 8"/>
          <p:cNvSpPr txBox="1">
            <a:spLocks/>
          </p:cNvSpPr>
          <p:nvPr/>
        </p:nvSpPr>
        <p:spPr>
          <a:xfrm>
            <a:off x="4867651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Example Exposed Data</a:t>
            </a:r>
          </a:p>
          <a:p>
            <a:r>
              <a:rPr lang="en-US" dirty="0" smtClean="0"/>
              <a:t>URL cache</a:t>
            </a:r>
          </a:p>
          <a:p>
            <a:r>
              <a:rPr lang="en-US" dirty="0" smtClean="0"/>
              <a:t>Keyboard cache</a:t>
            </a:r>
          </a:p>
          <a:p>
            <a:r>
              <a:rPr lang="en-US" dirty="0" smtClean="0"/>
              <a:t>App </a:t>
            </a:r>
            <a:r>
              <a:rPr lang="en-US" dirty="0" err="1" smtClean="0"/>
              <a:t>backgrounding</a:t>
            </a:r>
            <a:endParaRPr lang="en-US" dirty="0" smtClean="0"/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HTML5 data storage</a:t>
            </a:r>
          </a:p>
          <a:p>
            <a:r>
              <a:rPr lang="en-US" dirty="0" smtClean="0"/>
              <a:t>Cookie objects</a:t>
            </a:r>
          </a:p>
          <a:p>
            <a:r>
              <a:rPr lang="en-US" dirty="0" smtClean="0"/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5239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/>
          <p:cNvSpPr/>
          <p:nvPr/>
        </p:nvSpPr>
        <p:spPr>
          <a:xfrm>
            <a:off x="1544320" y="771524"/>
            <a:ext cx="5891935" cy="4208893"/>
          </a:xfrm>
          <a:prstGeom prst="cloud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Attacks Recap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81" y="1676400"/>
            <a:ext cx="3394912" cy="2640490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5095859" y="2624512"/>
            <a:ext cx="73724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4351662" y="1317934"/>
            <a:ext cx="45654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3268300" y="2627306"/>
            <a:ext cx="778239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2" name="Right Arrow 21"/>
          <p:cNvSpPr/>
          <p:nvPr/>
        </p:nvSpPr>
        <p:spPr>
          <a:xfrm rot="5400000">
            <a:off x="4334963" y="3994288"/>
            <a:ext cx="489945" cy="502919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BentonSans Book"/>
              <a:cs typeface="BentonSans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74053" y="101719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Network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09726" y="2690058"/>
            <a:ext cx="92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Physical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33108" y="2662929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Other Apps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5009" y="4426421"/>
            <a:ext cx="95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Desktop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30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TLS &amp; Certificate Pinning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Use TLS exclusively and pin your server cert inside your app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Read the Apple docs for 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secure networking</a:t>
            </a:r>
            <a:r>
              <a:rPr lang="en-US" dirty="0" smtClean="0">
                <a:solidFill>
                  <a:schemeClr val="bg1"/>
                </a:solidFill>
              </a:rPr>
              <a:t> and adopt ATS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E.g., when using </a:t>
            </a:r>
            <a:r>
              <a:rPr lang="en-US" dirty="0" err="1" smtClean="0">
                <a:solidFill>
                  <a:schemeClr val="bg1"/>
                </a:solidFill>
              </a:rPr>
              <a:t>NSURLRequest</a:t>
            </a:r>
            <a:r>
              <a:rPr lang="en-US" dirty="0" smtClean="0">
                <a:solidFill>
                  <a:schemeClr val="bg1"/>
                </a:solidFill>
              </a:rPr>
              <a:t>, make sure to specify https in the URL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App Transport Security (ATS) fully enabled prevents nearly all failures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TrustKit</a:t>
            </a:r>
            <a:r>
              <a:rPr lang="en-US" dirty="0" smtClean="0">
                <a:solidFill>
                  <a:schemeClr val="bg1"/>
                </a:solidFill>
              </a:rPr>
              <a:t> for effortless and universal certificate pinning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 code modifications, it swizzles </a:t>
            </a:r>
            <a:r>
              <a:rPr lang="en-US" dirty="0" err="1" smtClean="0">
                <a:solidFill>
                  <a:schemeClr val="bg1"/>
                </a:solidFill>
              </a:rPr>
              <a:t>NSURLConnection</a:t>
            </a:r>
            <a:r>
              <a:rPr lang="en-US" dirty="0" smtClean="0">
                <a:solidFill>
                  <a:schemeClr val="bg1"/>
                </a:solidFill>
              </a:rPr>
              <a:t> and Session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Certificate validation failures are reported to a configurable location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 be easily deployed using </a:t>
            </a:r>
            <a:r>
              <a:rPr lang="en-US" dirty="0" err="1" smtClean="0">
                <a:solidFill>
                  <a:schemeClr val="bg1"/>
                </a:solidFill>
              </a:rPr>
              <a:t>CocoaPods</a:t>
            </a:r>
            <a:r>
              <a:rPr lang="en-US" dirty="0" smtClean="0">
                <a:solidFill>
                  <a:schemeClr val="bg1"/>
                </a:solidFill>
              </a:rPr>
              <a:t> or by hand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99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36047" y="80963"/>
            <a:ext cx="7471907" cy="690562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</a:t>
            </a:r>
            <a:r>
              <a:rPr lang="en-US" smtClean="0">
                <a:solidFill>
                  <a:schemeClr val="bg1"/>
                </a:solidFill>
              </a:rPr>
              <a:t>Protection &amp; Keychain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Encrypt ALL the things!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DPAPI encrypts app data with the phone passcode + UID key*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Attribute added to </a:t>
            </a:r>
            <a:r>
              <a:rPr lang="en-US" dirty="0" err="1" smtClean="0">
                <a:solidFill>
                  <a:schemeClr val="bg1"/>
                </a:solidFill>
              </a:rPr>
              <a:t>NSData</a:t>
            </a:r>
            <a:r>
              <a:rPr lang="en-US" dirty="0" smtClean="0">
                <a:solidFill>
                  <a:schemeClr val="bg1"/>
                </a:solidFill>
              </a:rPr>
              <a:t> or </a:t>
            </a:r>
            <a:r>
              <a:rPr lang="en-US" dirty="0" err="1" smtClean="0">
                <a:solidFill>
                  <a:schemeClr val="bg1"/>
                </a:solidFill>
              </a:rPr>
              <a:t>NSFileManager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None, Complete, </a:t>
            </a:r>
            <a:r>
              <a:rPr lang="en-US" dirty="0" err="1" smtClean="0">
                <a:solidFill>
                  <a:schemeClr val="bg1"/>
                </a:solidFill>
              </a:rPr>
              <a:t>CompleteUnlessOpen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CompleteUntilFirstAuth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Keychain Services are used to store passwords and tokens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SecItemAdd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SecItemUpdate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SecItemCopyMatching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Attributes determine encryption method: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Always, </a:t>
            </a:r>
            <a:r>
              <a:rPr lang="en-US" dirty="0" err="1" smtClean="0">
                <a:solidFill>
                  <a:schemeClr val="bg1"/>
                </a:solidFill>
              </a:rPr>
              <a:t>AfterFirstUnlock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WhenUnlocked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WhenPasscodeSet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Don’t use: Preferences, Cookies, files in /Library or /Documents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Protection API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Apple and the police can’t read your phone contacts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727075" y="1437367"/>
            <a:ext cx="7689850" cy="305980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Passcode “tangled” with Hardware Key = must crack </a:t>
            </a:r>
            <a:r>
              <a:rPr lang="en-US" i="1" dirty="0" smtClean="0">
                <a:solidFill>
                  <a:schemeClr val="bg1"/>
                </a:solidFill>
              </a:rPr>
              <a:t>on-device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Pre-iOS 7: </a:t>
            </a:r>
            <a:r>
              <a:rPr lang="en-US" dirty="0" err="1" smtClean="0">
                <a:solidFill>
                  <a:schemeClr val="bg1"/>
                </a:solidFill>
              </a:rPr>
              <a:t>Mail.app</a:t>
            </a:r>
            <a:r>
              <a:rPr lang="en-US" dirty="0" smtClean="0">
                <a:solidFill>
                  <a:schemeClr val="bg1"/>
                </a:solidFill>
              </a:rPr>
              <a:t> the only default app to use DPAPI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iOS 8: Most Apple apps default to </a:t>
            </a:r>
            <a:r>
              <a:rPr lang="en-US" dirty="0" err="1" smtClean="0">
                <a:solidFill>
                  <a:schemeClr val="bg1"/>
                </a:solidFill>
              </a:rPr>
              <a:t>CompleteUntilFirstAuth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iOS 9: 6-digit passcode required + exponential </a:t>
            </a:r>
            <a:r>
              <a:rPr lang="en-US" dirty="0" err="1" smtClean="0">
                <a:solidFill>
                  <a:schemeClr val="bg1"/>
                </a:solidFill>
              </a:rPr>
              <a:t>backoff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77" y="2988900"/>
            <a:ext cx="50673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Minimization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iOS apps leave data in a lot of unexpected places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Prevent sync to iCloud or iTunes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</a:rPr>
              <a:t>NSURLIsExcludedFromBackupKey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dirty="0" err="1" smtClean="0">
                <a:solidFill>
                  <a:schemeClr val="bg1"/>
                </a:solidFill>
              </a:rPr>
              <a:t>kCFURLIsExcludedFromBackupKey</a:t>
            </a: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ts val="1224"/>
              </a:spcBef>
            </a:pPr>
            <a:r>
              <a:rPr lang="en-US" dirty="0" smtClean="0">
                <a:solidFill>
                  <a:schemeClr val="bg1"/>
                </a:solidFill>
              </a:rPr>
              <a:t>Clear background screenshots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Check </a:t>
            </a:r>
            <a:r>
              <a:rPr lang="en-US" dirty="0" err="1" smtClean="0">
                <a:solidFill>
                  <a:schemeClr val="bg1"/>
                </a:solidFill>
              </a:rPr>
              <a:t>applicationDidEnterBackground</a:t>
            </a:r>
            <a:r>
              <a:rPr lang="en-US" dirty="0" smtClean="0">
                <a:solidFill>
                  <a:schemeClr val="bg1"/>
                </a:solidFill>
              </a:rPr>
              <a:t> and set fields ’hidden’ = YES</a:t>
            </a:r>
          </a:p>
          <a:p>
            <a:pPr>
              <a:spcBef>
                <a:spcPts val="1224"/>
              </a:spcBef>
            </a:pPr>
            <a:r>
              <a:rPr lang="en-US" dirty="0" smtClean="0">
                <a:solidFill>
                  <a:schemeClr val="bg1"/>
                </a:solidFill>
              </a:rPr>
              <a:t>Avoid using </a:t>
            </a:r>
            <a:r>
              <a:rPr lang="en-US" dirty="0" err="1" smtClean="0">
                <a:solidFill>
                  <a:schemeClr val="bg1"/>
                </a:solidFill>
              </a:rPr>
              <a:t>NSLog</a:t>
            </a:r>
            <a:r>
              <a:rPr lang="en-US" dirty="0" smtClean="0">
                <a:solidFill>
                  <a:schemeClr val="bg1"/>
                </a:solidFill>
              </a:rPr>
              <a:t> for sensitive or proprietary information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 a dummy pre-processor macro `#define </a:t>
            </a:r>
            <a:r>
              <a:rPr lang="en-US" dirty="0" err="1" smtClean="0">
                <a:solidFill>
                  <a:schemeClr val="bg1"/>
                </a:solidFill>
              </a:rPr>
              <a:t>NSLog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is-IS" dirty="0" smtClean="0">
                <a:solidFill>
                  <a:schemeClr val="bg1"/>
                </a:solidFill>
              </a:rPr>
              <a:t>…)`</a:t>
            </a:r>
            <a:endParaRPr lang="is-IS" dirty="0">
              <a:solidFill>
                <a:schemeClr val="bg1"/>
              </a:solidFill>
            </a:endParaRPr>
          </a:p>
          <a:p>
            <a:pPr>
              <a:spcBef>
                <a:spcPts val="1224"/>
              </a:spcBef>
            </a:pPr>
            <a:r>
              <a:rPr lang="is-IS" dirty="0" smtClean="0">
                <a:solidFill>
                  <a:schemeClr val="bg1"/>
                </a:solidFill>
              </a:rPr>
              <a:t>Keep sensitive </a:t>
            </a:r>
            <a:r>
              <a:rPr lang="is-IS" smtClean="0">
                <a:solidFill>
                  <a:schemeClr val="bg1"/>
                </a:solidFill>
              </a:rPr>
              <a:t>data out </a:t>
            </a:r>
            <a:r>
              <a:rPr lang="is-IS" dirty="0" smtClean="0">
                <a:solidFill>
                  <a:schemeClr val="bg1"/>
                </a:solidFill>
              </a:rPr>
              <a:t>of the Keyboard cache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secureTextEntry (password-style entry)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UITextAutocorrectionTypeNo (disable autocorrect)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 Security Recap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It’s like </a:t>
            </a:r>
            <a:r>
              <a:rPr lang="en-US" dirty="0" err="1" smtClean="0">
                <a:solidFill>
                  <a:schemeClr val="bg1"/>
                </a:solidFill>
              </a:rPr>
              <a:t>BuzzFeed</a:t>
            </a:r>
            <a:r>
              <a:rPr lang="en-US" dirty="0" smtClean="0">
                <a:solidFill>
                  <a:schemeClr val="bg1"/>
                </a:solidFill>
              </a:rPr>
              <a:t>, for Mobile App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Follow these 3 rules for every iOS app you make:</a:t>
            </a:r>
          </a:p>
          <a:p>
            <a:pPr lvl="1">
              <a:buFont typeface="+mj-lt"/>
              <a:buAutoNum type="arabicPeriod"/>
            </a:pPr>
            <a:r>
              <a:rPr lang="en-US" i="1" dirty="0" smtClean="0">
                <a:solidFill>
                  <a:schemeClr val="bg1"/>
                </a:solidFill>
              </a:rPr>
              <a:t>Use HTTPS exclusively</a:t>
            </a:r>
          </a:p>
          <a:p>
            <a:pPr lvl="1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Store all files, passwords, and tokens with DPAPI or Keychain</a:t>
            </a:r>
          </a:p>
          <a:p>
            <a:pPr lvl="1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Clean up after your app and don’t leave sensitive data lying around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These are just the basics. Level two includes: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Custom URL Handlers, XSS in </a:t>
            </a:r>
            <a:r>
              <a:rPr lang="en-US" dirty="0" err="1" smtClean="0">
                <a:solidFill>
                  <a:schemeClr val="bg1"/>
                </a:solidFill>
              </a:rPr>
              <a:t>UIWebViews</a:t>
            </a:r>
            <a:r>
              <a:rPr lang="en-US" dirty="0" smtClean="0">
                <a:solidFill>
                  <a:schemeClr val="bg1"/>
                </a:solidFill>
              </a:rPr>
              <a:t>, Format Strings,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Directory Traversal, Null bytes, XML parsing, SQL injection, and more!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51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What are Jailbreaks?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Exploit code that disables security mechanisms</a:t>
            </a:r>
            <a:endParaRPr lang="en-US" dirty="0"/>
          </a:p>
        </p:txBody>
      </p:sp>
      <p:pic>
        <p:nvPicPr>
          <p:cNvPr id="3" name="Chart Placeholder 2"/>
          <p:cNvPicPr>
            <a:picLocks noGrp="1" noChangeAspect="1"/>
          </p:cNvPicPr>
          <p:nvPr>
            <p:ph type="chart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170" y="1055340"/>
            <a:ext cx="4095285" cy="46252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1" y="846412"/>
            <a:ext cx="5762658" cy="45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8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41143" y="195486"/>
            <a:ext cx="776110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schemeClr val="bg1"/>
                </a:solidFill>
                <a:latin typeface="BentonSans Book"/>
                <a:cs typeface="BentonSans Book"/>
              </a:rPr>
              <a:t>Trail of Bits</a:t>
            </a:r>
            <a:endParaRPr lang="bg-BG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1403648" y="870992"/>
            <a:ext cx="6408712" cy="377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fr-FR" sz="1800" b="1" dirty="0" smtClean="0">
                <a:solidFill>
                  <a:schemeClr val="bg1"/>
                </a:solidFill>
                <a:latin typeface="BentonSans Medium"/>
                <a:cs typeface="BentonSans Medium"/>
              </a:rPr>
              <a:t>Est. 2012 to </a:t>
            </a:r>
            <a:r>
              <a:rPr lang="fr-FR" sz="1800" b="1" dirty="0" err="1" smtClean="0">
                <a:solidFill>
                  <a:schemeClr val="bg1"/>
                </a:solidFill>
                <a:latin typeface="BentonSans Medium"/>
                <a:cs typeface="BentonSans Medium"/>
              </a:rPr>
              <a:t>advance</a:t>
            </a:r>
            <a:r>
              <a:rPr lang="fr-FR" sz="1800" b="1" dirty="0" smtClean="0">
                <a:solidFill>
                  <a:schemeClr val="bg1"/>
                </a:solidFill>
                <a:latin typeface="BentonSans Medium"/>
                <a:cs typeface="BentonSans Medium"/>
              </a:rPr>
              <a:t> computer </a:t>
            </a:r>
            <a:r>
              <a:rPr lang="fr-FR" sz="1800" b="1" dirty="0" err="1" smtClean="0">
                <a:solidFill>
                  <a:schemeClr val="bg1"/>
                </a:solidFill>
                <a:latin typeface="BentonSans Medium"/>
                <a:cs typeface="BentonSans Medium"/>
              </a:rPr>
              <a:t>security</a:t>
            </a:r>
            <a:endParaRPr lang="bg-BG" sz="1800" b="1" dirty="0">
              <a:solidFill>
                <a:schemeClr val="bg1"/>
              </a:solidFill>
              <a:latin typeface="BentonSans Medium"/>
              <a:cs typeface="BentonSans Medium"/>
            </a:endParaRPr>
          </a:p>
        </p:txBody>
      </p:sp>
      <p:sp>
        <p:nvSpPr>
          <p:cNvPr id="29" name="Subtitle 4"/>
          <p:cNvSpPr txBox="1">
            <a:spLocks/>
          </p:cNvSpPr>
          <p:nvPr/>
        </p:nvSpPr>
        <p:spPr>
          <a:xfrm>
            <a:off x="835459" y="1675931"/>
            <a:ext cx="3489300" cy="2569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Software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Development</a:t>
            </a:r>
            <a:endParaRPr lang="fr-FR" sz="1800" dirty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Security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Assessment</a:t>
            </a:r>
            <a:endParaRPr lang="fr-FR" sz="1800" dirty="0" smtClean="0">
              <a:solidFill>
                <a:schemeClr val="bg1"/>
              </a:solidFill>
              <a:latin typeface="BentonSans Book"/>
              <a:cs typeface="BentonSans Book"/>
            </a:endParaRP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Security Engineering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Reverse Engineering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Mobile Security</a:t>
            </a:r>
          </a:p>
          <a:p>
            <a:pPr>
              <a:lnSpc>
                <a:spcPct val="130000"/>
              </a:lnSpc>
              <a:buClr>
                <a:schemeClr val="accent2"/>
              </a:buClr>
              <a:defRPr/>
            </a:pP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Directed</a:t>
            </a:r>
            <a:r>
              <a:rPr lang="fr-FR" sz="1800" dirty="0" smtClean="0">
                <a:solidFill>
                  <a:schemeClr val="bg1"/>
                </a:solidFill>
                <a:latin typeface="BentonSans Book"/>
                <a:cs typeface="BentonSans Book"/>
              </a:rPr>
              <a:t> Original </a:t>
            </a:r>
            <a:r>
              <a:rPr lang="fr-FR" sz="1800" dirty="0" err="1" smtClean="0">
                <a:solidFill>
                  <a:schemeClr val="bg1"/>
                </a:solidFill>
                <a:latin typeface="BentonSans Book"/>
                <a:cs typeface="BentonSans Book"/>
              </a:rPr>
              <a:t>Research</a:t>
            </a:r>
            <a:endParaRPr lang="bg-BG" sz="1400" dirty="0">
              <a:solidFill>
                <a:schemeClr val="bg1"/>
              </a:solidFill>
              <a:latin typeface="BentonSans Book"/>
              <a:cs typeface="BentonSans Book"/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9F0B6A-0BBF-FB4F-A007-C1AFA35A22D3}" type="datetime1">
              <a:rPr lang="en-US" smtClean="0">
                <a:solidFill>
                  <a:srgbClr val="FFFFFF"/>
                </a:solidFill>
              </a:rPr>
              <a:t>2/28/16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Oval 65"/>
          <p:cNvSpPr/>
          <p:nvPr/>
        </p:nvSpPr>
        <p:spPr>
          <a:xfrm>
            <a:off x="4706687" y="1533039"/>
            <a:ext cx="1512168" cy="151216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1" name="Rectangle 66"/>
          <p:cNvSpPr/>
          <p:nvPr/>
        </p:nvSpPr>
        <p:spPr>
          <a:xfrm>
            <a:off x="4942436" y="3060131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Dan Guido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2" name="Rectangle 69"/>
          <p:cNvSpPr/>
          <p:nvPr/>
        </p:nvSpPr>
        <p:spPr>
          <a:xfrm>
            <a:off x="5133996" y="3304580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CEO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3" name="Rectangle 71"/>
          <p:cNvSpPr/>
          <p:nvPr/>
        </p:nvSpPr>
        <p:spPr>
          <a:xfrm>
            <a:off x="5061861" y="3848328"/>
            <a:ext cx="801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@</a:t>
            </a:r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dguido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4" name="Oval 73"/>
          <p:cNvSpPr/>
          <p:nvPr/>
        </p:nvSpPr>
        <p:spPr>
          <a:xfrm>
            <a:off x="6515770" y="1533039"/>
            <a:ext cx="1512168" cy="15121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5" name="Rectangle 74"/>
          <p:cNvSpPr/>
          <p:nvPr/>
        </p:nvSpPr>
        <p:spPr>
          <a:xfrm>
            <a:off x="6466185" y="3060131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Sophia </a:t>
            </a:r>
            <a:r>
              <a:rPr lang="en-US" sz="14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D’Antoine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6" name="Rectangle 76"/>
          <p:cNvSpPr/>
          <p:nvPr/>
        </p:nvSpPr>
        <p:spPr>
          <a:xfrm>
            <a:off x="6362796" y="3632302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sophia@trailofbits.com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7" name="Rectangle 77"/>
          <p:cNvSpPr/>
          <p:nvPr/>
        </p:nvSpPr>
        <p:spPr>
          <a:xfrm>
            <a:off x="6240162" y="330458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Security Engineer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8" name="Rectangle 79"/>
          <p:cNvSpPr/>
          <p:nvPr/>
        </p:nvSpPr>
        <p:spPr>
          <a:xfrm>
            <a:off x="6574388" y="3848328"/>
            <a:ext cx="1394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quend@freenode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9" name="Rectangle 68"/>
          <p:cNvSpPr/>
          <p:nvPr/>
        </p:nvSpPr>
        <p:spPr>
          <a:xfrm>
            <a:off x="4655499" y="3632302"/>
            <a:ext cx="1614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dan@trailofbits.com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171815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</a:t>
            </a:r>
            <a:r>
              <a:rPr lang="en-US" dirty="0" smtClean="0"/>
              <a:t>y Jailbreak?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984971" y="4062001"/>
            <a:ext cx="7189932" cy="357764"/>
          </a:xfrm>
        </p:spPr>
        <p:txBody>
          <a:bodyPr/>
          <a:lstStyle/>
          <a:p>
            <a:r>
              <a:rPr lang="en-US" dirty="0" smtClean="0"/>
              <a:t>The end result is the same. All application protections are dead.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64021" y="1002197"/>
            <a:ext cx="3519631" cy="3059804"/>
          </a:xfrm>
        </p:spPr>
        <p:txBody>
          <a:bodyPr/>
          <a:lstStyle/>
          <a:p>
            <a:r>
              <a:rPr lang="en-US" dirty="0" smtClean="0"/>
              <a:t>Jailbreak maliciously through browser or app</a:t>
            </a:r>
          </a:p>
          <a:p>
            <a:endParaRPr lang="en-US" dirty="0"/>
          </a:p>
          <a:p>
            <a:r>
              <a:rPr lang="en-US" dirty="0" smtClean="0"/>
              <a:t>If you want to:</a:t>
            </a:r>
          </a:p>
          <a:p>
            <a:pPr lvl="1"/>
            <a:r>
              <a:rPr lang="en-US" dirty="0" smtClean="0"/>
              <a:t>Obtain application code</a:t>
            </a:r>
          </a:p>
          <a:p>
            <a:pPr lvl="1"/>
            <a:r>
              <a:rPr lang="en-US" dirty="0" smtClean="0"/>
              <a:t>Reverse an API Spec</a:t>
            </a:r>
          </a:p>
          <a:p>
            <a:pPr lvl="1"/>
            <a:r>
              <a:rPr lang="en-US" dirty="0" smtClean="0"/>
              <a:t>Steal copyrighted content</a:t>
            </a:r>
          </a:p>
          <a:p>
            <a:pPr lvl="1"/>
            <a:r>
              <a:rPr lang="en-US" dirty="0" smtClean="0"/>
              <a:t>Pirate paid apps</a:t>
            </a:r>
          </a:p>
          <a:p>
            <a:pPr lvl="1"/>
            <a:r>
              <a:rPr lang="en-US" dirty="0" smtClean="0"/>
              <a:t>Commit fraud</a:t>
            </a:r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0FACAB-F3AC-EF4A-8A6C-F6464B8F07CE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4460724" y="1002197"/>
            <a:ext cx="3519631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Jailbreak voluntarily by downloading a kit</a:t>
            </a:r>
          </a:p>
          <a:p>
            <a:endParaRPr lang="en-US" dirty="0"/>
          </a:p>
          <a:p>
            <a:r>
              <a:rPr lang="en-US" dirty="0" smtClean="0"/>
              <a:t>If you want to:</a:t>
            </a:r>
          </a:p>
          <a:p>
            <a:pPr lvl="1"/>
            <a:r>
              <a:rPr lang="en-US" dirty="0" smtClean="0"/>
              <a:t>Access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err="1" smtClean="0"/>
              <a:t>appstores</a:t>
            </a:r>
            <a:endParaRPr lang="en-US" dirty="0" smtClean="0"/>
          </a:p>
          <a:p>
            <a:pPr lvl="1"/>
            <a:r>
              <a:rPr lang="en-US" dirty="0" smtClean="0"/>
              <a:t>Tether for free</a:t>
            </a:r>
          </a:p>
          <a:p>
            <a:pPr lvl="1"/>
            <a:r>
              <a:rPr lang="en-US" dirty="0" smtClean="0"/>
              <a:t>Replace default apps</a:t>
            </a:r>
          </a:p>
          <a:p>
            <a:pPr lvl="1"/>
            <a:r>
              <a:rPr lang="en-US" dirty="0" smtClean="0"/>
              <a:t>Customize look and feel</a:t>
            </a:r>
          </a:p>
          <a:p>
            <a:pPr lvl="1"/>
            <a:r>
              <a:rPr lang="en-US" dirty="0" smtClean="0"/>
              <a:t>Device unlocking</a:t>
            </a:r>
          </a:p>
        </p:txBody>
      </p:sp>
    </p:spTree>
    <p:extLst>
      <p:ext uri="{BB962C8B-B14F-4D97-AF65-F5344CB8AC3E}">
        <p14:creationId xmlns:p14="http://schemas.microsoft.com/office/powerpoint/2010/main" val="75583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KeyRaider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This is your phone. This is your phone on Jailbreaks.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Shape 232"/>
          <p:cNvSpPr/>
          <p:nvPr/>
        </p:nvSpPr>
        <p:spPr>
          <a:xfrm>
            <a:off x="5598767" y="1328223"/>
            <a:ext cx="2381588" cy="3693939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iPhone</a:t>
            </a:r>
          </a:p>
        </p:txBody>
      </p:sp>
      <p:sp>
        <p:nvSpPr>
          <p:cNvPr id="12" name="Shape 233"/>
          <p:cNvSpPr/>
          <p:nvPr/>
        </p:nvSpPr>
        <p:spPr>
          <a:xfrm>
            <a:off x="5834159" y="4496502"/>
            <a:ext cx="1910803" cy="382132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Secure Enclave</a:t>
            </a:r>
          </a:p>
        </p:txBody>
      </p:sp>
      <p:sp>
        <p:nvSpPr>
          <p:cNvPr id="20" name="Shape 235"/>
          <p:cNvSpPr/>
          <p:nvPr/>
        </p:nvSpPr>
        <p:spPr>
          <a:xfrm>
            <a:off x="5834159" y="2283841"/>
            <a:ext cx="1910803" cy="1865241"/>
          </a:xfrm>
          <a:prstGeom prst="rect">
            <a:avLst/>
          </a:prstGeom>
          <a:solidFill>
            <a:srgbClr val="F79646"/>
          </a:solidFill>
          <a:ln w="25400" cap="flat" cmpd="sng">
            <a:solidFill>
              <a:srgbClr val="B56E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Sandbox</a:t>
            </a: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36"/>
          <p:cNvSpPr/>
          <p:nvPr/>
        </p:nvSpPr>
        <p:spPr>
          <a:xfrm>
            <a:off x="5834159" y="2573572"/>
            <a:ext cx="1910803" cy="527021"/>
          </a:xfrm>
          <a:prstGeom prst="rect">
            <a:avLst/>
          </a:prstGeom>
          <a:solidFill>
            <a:srgbClr val="9BBB59"/>
          </a:solidFill>
          <a:ln w="25400" cap="flat" cmpd="sng">
            <a:solidFill>
              <a:srgbClr val="71894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 App</a:t>
            </a:r>
          </a:p>
        </p:txBody>
      </p:sp>
      <p:sp>
        <p:nvSpPr>
          <p:cNvPr id="22" name="Shape 237"/>
          <p:cNvSpPr/>
          <p:nvPr/>
        </p:nvSpPr>
        <p:spPr>
          <a:xfrm>
            <a:off x="5834159" y="3724277"/>
            <a:ext cx="1910803" cy="320190"/>
          </a:xfrm>
          <a:prstGeom prst="rect">
            <a:avLst/>
          </a:prstGeom>
          <a:solidFill>
            <a:srgbClr val="C0504D"/>
          </a:solidFill>
          <a:ln w="25400" cap="flat" cmpd="sng">
            <a:solidFill>
              <a:srgbClr val="8C3A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iOS Apps</a:t>
            </a:r>
          </a:p>
        </p:txBody>
      </p:sp>
      <p:sp>
        <p:nvSpPr>
          <p:cNvPr id="14" name="Shape 238"/>
          <p:cNvSpPr/>
          <p:nvPr/>
        </p:nvSpPr>
        <p:spPr>
          <a:xfrm>
            <a:off x="5834159" y="1718755"/>
            <a:ext cx="1910803" cy="382132"/>
          </a:xfrm>
          <a:prstGeom prst="rect">
            <a:avLst/>
          </a:prstGeom>
          <a:solidFill>
            <a:srgbClr val="4BACC6"/>
          </a:solidFill>
          <a:ln w="25400" cap="flat" cmpd="sng">
            <a:solidFill>
              <a:srgbClr val="377E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iOS 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Partition	</a:t>
            </a:r>
          </a:p>
        </p:txBody>
      </p:sp>
      <p:sp>
        <p:nvSpPr>
          <p:cNvPr id="18" name="Shape 243"/>
          <p:cNvSpPr/>
          <p:nvPr/>
        </p:nvSpPr>
        <p:spPr>
          <a:xfrm rot="5400000">
            <a:off x="7376946" y="2733937"/>
            <a:ext cx="535585" cy="200447"/>
          </a:xfrm>
          <a:prstGeom prst="rect">
            <a:avLst/>
          </a:prstGeom>
          <a:solidFill>
            <a:srgbClr val="002060"/>
          </a:solidFill>
          <a:ln w="28575" cap="flat" cmpd="sng">
            <a:solidFill>
              <a:srgbClr val="B56E3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r>
              <a:rPr lang="en-US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Cert</a:t>
            </a:r>
          </a:p>
        </p:txBody>
      </p:sp>
      <p:sp>
        <p:nvSpPr>
          <p:cNvPr id="23" name="Shape 236"/>
          <p:cNvSpPr/>
          <p:nvPr/>
        </p:nvSpPr>
        <p:spPr>
          <a:xfrm>
            <a:off x="5834159" y="3187964"/>
            <a:ext cx="1910803" cy="416910"/>
          </a:xfrm>
          <a:prstGeom prst="rect">
            <a:avLst/>
          </a:prstGeom>
          <a:solidFill>
            <a:schemeClr val="tx1">
              <a:lumMod val="50000"/>
            </a:schemeClr>
          </a:solidFill>
          <a:ln w="25400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KeyRaider</a:t>
            </a: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4636299" cy="3059804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Application data is strongly protected by sandboxing and iOS security model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Without these protections, a malicious app can bypass ALL device 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Keyraider</a:t>
            </a:r>
            <a:r>
              <a:rPr lang="en-US" dirty="0" smtClean="0"/>
              <a:t> stole Apple ID creds from 225,000 devices for in-app purchases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8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You cannot always depend on Apple’s APIs to protect you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50239" y="1535286"/>
            <a:ext cx="4367771" cy="344513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Users will ‘attack’ themselves</a:t>
            </a:r>
          </a:p>
          <a:p>
            <a:pPr lvl="1" indent="-285750">
              <a:buFont typeface="Arial" charset="0"/>
              <a:buChar char="•"/>
            </a:pPr>
            <a:r>
              <a:rPr lang="en-US" dirty="0" smtClean="0"/>
              <a:t>Up to 7 million voluntarily jailbreak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Existing Jailbreaks used for attacks</a:t>
            </a:r>
          </a:p>
          <a:p>
            <a:pPr lvl="1" indent="-285750">
              <a:buFont typeface="Arial" charset="0"/>
              <a:buChar char="•"/>
            </a:pPr>
            <a:r>
              <a:rPr lang="en-US" dirty="0" smtClean="0"/>
              <a:t>Delivered via browser or user-generated app content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dirty="0" smtClean="0"/>
              <a:t>New Jailbreaks not always public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Active community of people, knowledge, tools for hacking iOS</a:t>
            </a:r>
          </a:p>
          <a:p>
            <a:pPr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10" y="1470701"/>
            <a:ext cx="3828288" cy="29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Protections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3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935399" y="1640039"/>
            <a:ext cx="5289075" cy="2850300"/>
            <a:chOff x="588050" y="2284725"/>
            <a:chExt cx="5289075" cy="2850300"/>
          </a:xfrm>
        </p:grpSpPr>
        <p:sp>
          <p:nvSpPr>
            <p:cNvPr id="44" name="Shape 511"/>
            <p:cNvSpPr/>
            <p:nvPr/>
          </p:nvSpPr>
          <p:spPr>
            <a:xfrm>
              <a:off x="588050" y="3394569"/>
              <a:ext cx="2362200" cy="6305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71894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 App</a:t>
              </a:r>
            </a:p>
          </p:txBody>
        </p:sp>
        <p:sp>
          <p:nvSpPr>
            <p:cNvPr id="45" name="Shape 513"/>
            <p:cNvSpPr/>
            <p:nvPr/>
          </p:nvSpPr>
          <p:spPr>
            <a:xfrm>
              <a:off x="3001925" y="2284725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14"/>
            <p:cNvSpPr/>
            <p:nvPr/>
          </p:nvSpPr>
          <p:spPr>
            <a:xfrm>
              <a:off x="3514925" y="2555875"/>
              <a:ext cx="2362200" cy="6305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Jailbreak Checks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Detect an unsafe or tampered environment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Detect system artifacts left over from successful jailbreaks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Relies on complete understanding of iOS internals and the jailbreak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Many apps implement naïve checks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Check for </a:t>
            </a:r>
            <a:r>
              <a:rPr lang="en-US" dirty="0" err="1" smtClean="0"/>
              <a:t>MobileSubstrate.dylib</a:t>
            </a:r>
            <a:r>
              <a:rPr lang="en-US" dirty="0" smtClean="0"/>
              <a:t>, </a:t>
            </a:r>
            <a:r>
              <a:rPr lang="en-US" dirty="0" err="1" smtClean="0"/>
              <a:t>ssh</a:t>
            </a:r>
            <a:r>
              <a:rPr lang="en-US" dirty="0" smtClean="0"/>
              <a:t>, </a:t>
            </a:r>
            <a:r>
              <a:rPr lang="en-US" dirty="0" err="1" smtClean="0"/>
              <a:t>Cydia.app</a:t>
            </a:r>
            <a:r>
              <a:rPr lang="en-US" dirty="0" smtClean="0"/>
              <a:t> files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Check if the fork() system call is available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More basic ideas at </a:t>
            </a:r>
            <a:r>
              <a:rPr lang="en-US" dirty="0" smtClean="0">
                <a:hlinkClick r:id="rId3"/>
              </a:rPr>
              <a:t>project-</a:t>
            </a:r>
            <a:r>
              <a:rPr lang="en-US" dirty="0" err="1" smtClean="0">
                <a:hlinkClick r:id="rId3"/>
              </a:rPr>
              <a:t>imas</a:t>
            </a:r>
            <a:r>
              <a:rPr lang="en-US" dirty="0" smtClean="0">
                <a:hlinkClick r:id="rId3"/>
              </a:rPr>
              <a:t>/security-check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4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Content Placeholder 4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935399" y="1640039"/>
            <a:ext cx="5289075" cy="2850300"/>
            <a:chOff x="588050" y="2284725"/>
            <a:chExt cx="5289075" cy="2850300"/>
          </a:xfrm>
        </p:grpSpPr>
        <p:sp>
          <p:nvSpPr>
            <p:cNvPr id="44" name="Shape 511"/>
            <p:cNvSpPr/>
            <p:nvPr/>
          </p:nvSpPr>
          <p:spPr>
            <a:xfrm>
              <a:off x="588050" y="3394569"/>
              <a:ext cx="2362200" cy="6305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71894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Developer App</a:t>
              </a:r>
            </a:p>
          </p:txBody>
        </p:sp>
        <p:sp>
          <p:nvSpPr>
            <p:cNvPr id="45" name="Shape 513"/>
            <p:cNvSpPr/>
            <p:nvPr/>
          </p:nvSpPr>
          <p:spPr>
            <a:xfrm>
              <a:off x="3001925" y="2284725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514"/>
            <p:cNvSpPr/>
            <p:nvPr/>
          </p:nvSpPr>
          <p:spPr>
            <a:xfrm>
              <a:off x="3514925" y="2555875"/>
              <a:ext cx="2362200" cy="6305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</p:grpSp>
      <p:sp>
        <p:nvSpPr>
          <p:cNvPr id="48" name="Shape 555"/>
          <p:cNvSpPr/>
          <p:nvPr/>
        </p:nvSpPr>
        <p:spPr>
          <a:xfrm>
            <a:off x="4862274" y="2755132"/>
            <a:ext cx="2362200" cy="620099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 dirty="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Jailbreak Detection</a:t>
            </a:r>
          </a:p>
        </p:txBody>
      </p:sp>
    </p:spTree>
    <p:extLst>
      <p:ext uri="{BB962C8B-B14F-4D97-AF65-F5344CB8AC3E}">
        <p14:creationId xmlns:p14="http://schemas.microsoft.com/office/powerpoint/2010/main" val="65845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Deny attempts to debug or hook the application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Attackers can bypass Jailbreak checks with a debugger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Ex. Snapchat checks are bypassed by hooking </a:t>
            </a:r>
            <a:r>
              <a:rPr lang="en-US" dirty="0" err="1" smtClean="0"/>
              <a:t>filesystem</a:t>
            </a:r>
            <a:r>
              <a:rPr lang="en-US" dirty="0" smtClean="0"/>
              <a:t> calls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Download </a:t>
            </a:r>
            <a:r>
              <a:rPr lang="en-US" dirty="0" err="1" smtClean="0">
                <a:hlinkClick r:id="rId3"/>
              </a:rPr>
              <a:t>tsProtector</a:t>
            </a:r>
            <a:r>
              <a:rPr lang="en-US" dirty="0" smtClean="0">
                <a:hlinkClick r:id="rId3"/>
              </a:rPr>
              <a:t> 8</a:t>
            </a:r>
            <a:r>
              <a:rPr lang="en-US" dirty="0" smtClean="0"/>
              <a:t> or </a:t>
            </a:r>
            <a:r>
              <a:rPr lang="en-US" dirty="0" err="1" smtClean="0">
                <a:hlinkClick r:id="rId4"/>
              </a:rPr>
              <a:t>xCon</a:t>
            </a:r>
            <a:r>
              <a:rPr lang="en-US" dirty="0" smtClean="0">
                <a:hlinkClick r:id="rId4"/>
              </a:rPr>
              <a:t> </a:t>
            </a:r>
            <a:r>
              <a:rPr lang="en-US" dirty="0" smtClean="0"/>
              <a:t>for point-and-click bypass!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Dynamic, anti-debugging must accompany jailbreak checks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Ex. Use </a:t>
            </a:r>
            <a:r>
              <a:rPr lang="en-US" dirty="0" err="1" smtClean="0"/>
              <a:t>sysctl</a:t>
            </a:r>
            <a:r>
              <a:rPr lang="en-US" dirty="0" smtClean="0"/>
              <a:t> to ask who your parent is. If it’s not </a:t>
            </a:r>
            <a:r>
              <a:rPr lang="en-US" dirty="0" err="1" smtClean="0"/>
              <a:t>launchd</a:t>
            </a:r>
            <a:r>
              <a:rPr lang="en-US" dirty="0" smtClean="0"/>
              <a:t> or the kernel, you’re being debugged! Either exit or alter execution.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28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35399" y="1640039"/>
            <a:ext cx="5289075" cy="2850300"/>
            <a:chOff x="1935399" y="1640039"/>
            <a:chExt cx="5289075" cy="2850300"/>
          </a:xfrm>
        </p:grpSpPr>
        <p:grpSp>
          <p:nvGrpSpPr>
            <p:cNvPr id="9" name="Group 8"/>
            <p:cNvGrpSpPr/>
            <p:nvPr/>
          </p:nvGrpSpPr>
          <p:grpSpPr>
            <a:xfrm>
              <a:off x="1935399" y="1640039"/>
              <a:ext cx="5289075" cy="2850300"/>
              <a:chOff x="588050" y="2284725"/>
              <a:chExt cx="5289075" cy="2850300"/>
            </a:xfrm>
          </p:grpSpPr>
          <p:sp>
            <p:nvSpPr>
              <p:cNvPr id="10" name="Shape 511"/>
              <p:cNvSpPr/>
              <p:nvPr/>
            </p:nvSpPr>
            <p:spPr>
              <a:xfrm>
                <a:off x="588050" y="3394569"/>
                <a:ext cx="2362200" cy="6305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11" name="Shape 513"/>
              <p:cNvSpPr/>
              <p:nvPr/>
            </p:nvSpPr>
            <p:spPr>
              <a:xfrm>
                <a:off x="3001925" y="2284725"/>
                <a:ext cx="513000" cy="28503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514"/>
              <p:cNvSpPr/>
              <p:nvPr/>
            </p:nvSpPr>
            <p:spPr>
              <a:xfrm>
                <a:off x="3514925" y="2555875"/>
                <a:ext cx="2362200" cy="630599"/>
              </a:xfrm>
              <a:prstGeom prst="rect">
                <a:avLst/>
              </a:prstGeom>
              <a:solidFill>
                <a:srgbClr val="4BACC6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code</a:t>
                </a:r>
              </a:p>
            </p:txBody>
          </p:sp>
        </p:grpSp>
        <p:sp>
          <p:nvSpPr>
            <p:cNvPr id="13" name="Shape 555"/>
            <p:cNvSpPr/>
            <p:nvPr/>
          </p:nvSpPr>
          <p:spPr>
            <a:xfrm>
              <a:off x="4862274" y="2755132"/>
              <a:ext cx="2362200" cy="620099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Jailbreak Detection</a:t>
              </a:r>
            </a:p>
          </p:txBody>
        </p:sp>
      </p:grpSp>
      <p:sp>
        <p:nvSpPr>
          <p:cNvPr id="15" name="Shape 586"/>
          <p:cNvSpPr/>
          <p:nvPr/>
        </p:nvSpPr>
        <p:spPr>
          <a:xfrm>
            <a:off x="4862274" y="3588575"/>
            <a:ext cx="2362200" cy="457200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Anti-debugging</a:t>
            </a:r>
          </a:p>
        </p:txBody>
      </p:sp>
    </p:spTree>
    <p:extLst>
      <p:ext uri="{BB962C8B-B14F-4D97-AF65-F5344CB8AC3E}">
        <p14:creationId xmlns:p14="http://schemas.microsoft.com/office/powerpoint/2010/main" val="4129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Deny the ability to understand the recovered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Attacker could disassemble the app and patch out security checks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Simple to do with IDA Pro, Hopper, or </a:t>
            </a:r>
            <a:r>
              <a:rPr lang="en-US" dirty="0" smtClean="0">
                <a:hlinkClick r:id="rId3"/>
              </a:rPr>
              <a:t>Binary Ninja</a:t>
            </a:r>
            <a:endParaRPr lang="en-US" dirty="0" smtClean="0"/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Static protections can destroy the utility of this approach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100x more code to look through, inability to search through it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Symbol encryption, false predicates, and code </a:t>
            </a:r>
            <a:r>
              <a:rPr lang="en-US" dirty="0" smtClean="0"/>
              <a:t>diffusion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49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iOS Security Overview</a:t>
            </a:r>
          </a:p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Mobile Application Attacks</a:t>
            </a:r>
          </a:p>
          <a:p>
            <a:pPr marL="285750" indent="-285750">
              <a:spcBef>
                <a:spcPts val="432"/>
              </a:spcBef>
              <a:buClr>
                <a:schemeClr val="tx2"/>
              </a:buClr>
              <a:buFont typeface="Arial" charset="0"/>
              <a:buChar char="•"/>
            </a:pPr>
            <a:r>
              <a:rPr lang="en-US" dirty="0" smtClean="0"/>
              <a:t>Protections from Apple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Jailbreak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Attack Walkthrough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Compiler-Driven Defenses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85208A-B57E-D847-B164-53B78A267EE4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Oval 65"/>
          <p:cNvSpPr/>
          <p:nvPr/>
        </p:nvSpPr>
        <p:spPr>
          <a:xfrm>
            <a:off x="4994074" y="1763165"/>
            <a:ext cx="910567" cy="910567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8" name="Oval 73"/>
          <p:cNvSpPr/>
          <p:nvPr/>
        </p:nvSpPr>
        <p:spPr>
          <a:xfrm>
            <a:off x="4994073" y="3210089"/>
            <a:ext cx="910567" cy="910567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2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Original application as viewed in IDA Pro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6" name="Table Placeholder 15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83" y="1339701"/>
            <a:ext cx="5106035" cy="3803799"/>
          </a:xfrm>
        </p:spPr>
      </p:pic>
    </p:spTree>
    <p:extLst>
      <p:ext uri="{BB962C8B-B14F-4D97-AF65-F5344CB8AC3E}">
        <p14:creationId xmlns:p14="http://schemas.microsoft.com/office/powerpoint/2010/main" val="14390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Obfuscated applications have more code to reverse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Table Placeholder 7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3" y="1328223"/>
            <a:ext cx="5400675" cy="3650457"/>
          </a:xfrm>
        </p:spPr>
      </p:pic>
    </p:spTree>
    <p:extLst>
      <p:ext uri="{BB962C8B-B14F-4D97-AF65-F5344CB8AC3E}">
        <p14:creationId xmlns:p14="http://schemas.microsoft.com/office/powerpoint/2010/main" val="13144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Anti-Reversing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Symbol encryption makes binary code navigation impossible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Table Placeholder 3"/>
          <p:cNvPicPr>
            <a:picLocks noGrp="1" noChangeAspect="1"/>
          </p:cNvPicPr>
          <p:nvPr>
            <p:ph type="tbl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95" y="1506538"/>
            <a:ext cx="7021411" cy="2727325"/>
          </a:xfrm>
        </p:spPr>
      </p:pic>
    </p:spTree>
    <p:extLst>
      <p:ext uri="{BB962C8B-B14F-4D97-AF65-F5344CB8AC3E}">
        <p14:creationId xmlns:p14="http://schemas.microsoft.com/office/powerpoint/2010/main" val="53174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Imagine a consulting gig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software development project from hell: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you have to use </a:t>
            </a:r>
            <a:r>
              <a:rPr lang="en-US" i="1" dirty="0" smtClean="0">
                <a:solidFill>
                  <a:schemeClr val="bg1"/>
                </a:solidFill>
              </a:rPr>
              <a:t>only</a:t>
            </a:r>
            <a:r>
              <a:rPr lang="en-US" dirty="0" smtClean="0">
                <a:solidFill>
                  <a:schemeClr val="bg1"/>
                </a:solidFill>
              </a:rPr>
              <a:t> this Windows XP box for dev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our </a:t>
            </a:r>
            <a:r>
              <a:rPr lang="en-US" dirty="0" err="1" smtClean="0">
                <a:solidFill>
                  <a:schemeClr val="bg1"/>
                </a:solidFill>
              </a:rPr>
              <a:t>devs</a:t>
            </a:r>
            <a:r>
              <a:rPr lang="en-US" dirty="0" smtClean="0">
                <a:solidFill>
                  <a:schemeClr val="bg1"/>
                </a:solidFill>
              </a:rPr>
              <a:t> were drunk and named all the </a:t>
            </a:r>
            <a:r>
              <a:rPr lang="en-US" dirty="0" err="1" smtClean="0">
                <a:solidFill>
                  <a:schemeClr val="bg1"/>
                </a:solidFill>
              </a:rPr>
              <a:t>vars</a:t>
            </a:r>
            <a:r>
              <a:rPr lang="en-US" dirty="0" smtClean="0">
                <a:solidFill>
                  <a:schemeClr val="bg1"/>
                </a:solidFill>
              </a:rPr>
              <a:t> a, aa, </a:t>
            </a:r>
            <a:r>
              <a:rPr lang="en-US" dirty="0" err="1" smtClean="0">
                <a:solidFill>
                  <a:schemeClr val="bg1"/>
                </a:solidFill>
              </a:rPr>
              <a:t>aaa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we have 10mil LOC but only 10k are used. We don’t know which.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our code won’t run in a debugger, it will crash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Sorry, </a:t>
            </a:r>
            <a:r>
              <a:rPr lang="en-US" dirty="0" err="1" smtClean="0">
                <a:solidFill>
                  <a:schemeClr val="bg1"/>
                </a:solidFill>
              </a:rPr>
              <a:t>ctags</a:t>
            </a:r>
            <a:r>
              <a:rPr lang="en-US" dirty="0" smtClean="0">
                <a:solidFill>
                  <a:schemeClr val="bg1"/>
                </a:solidFill>
              </a:rPr>
              <a:t> won’t run on our code</a:t>
            </a:r>
          </a:p>
          <a:p>
            <a:pPr lvl="1"/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>
              <a:spcBef>
                <a:spcPts val="1032"/>
              </a:spcBef>
            </a:pPr>
            <a:r>
              <a:rPr lang="is-IS" dirty="0" smtClean="0">
                <a:solidFill>
                  <a:schemeClr val="bg1"/>
                </a:solidFill>
              </a:rPr>
              <a:t>Good luck adding new features to our app! You’re going to do great!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C134C71-43A1-8E4D-BEB1-950E5B4B23F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2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626"/>
          <p:cNvSpPr/>
          <p:nvPr/>
        </p:nvSpPr>
        <p:spPr>
          <a:xfrm>
            <a:off x="4740625" y="1717731"/>
            <a:ext cx="2605499" cy="2594777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dirty="0" smtClean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Anti-Reversing</a:t>
            </a:r>
            <a:endParaRPr lang="en-US"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Injected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Application Code + Security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34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935399" y="1615325"/>
            <a:ext cx="5289075" cy="2850300"/>
            <a:chOff x="1935399" y="1615325"/>
            <a:chExt cx="5289075" cy="2850300"/>
          </a:xfrm>
        </p:grpSpPr>
        <p:grpSp>
          <p:nvGrpSpPr>
            <p:cNvPr id="9" name="Group 8"/>
            <p:cNvGrpSpPr/>
            <p:nvPr/>
          </p:nvGrpSpPr>
          <p:grpSpPr>
            <a:xfrm>
              <a:off x="1935399" y="1615325"/>
              <a:ext cx="5289075" cy="2850300"/>
              <a:chOff x="588050" y="2260011"/>
              <a:chExt cx="5289075" cy="2850300"/>
            </a:xfrm>
          </p:grpSpPr>
          <p:sp>
            <p:nvSpPr>
              <p:cNvPr id="10" name="Shape 511"/>
              <p:cNvSpPr/>
              <p:nvPr/>
            </p:nvSpPr>
            <p:spPr>
              <a:xfrm>
                <a:off x="588050" y="3394569"/>
                <a:ext cx="2362200" cy="6305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11" name="Shape 513"/>
              <p:cNvSpPr/>
              <p:nvPr/>
            </p:nvSpPr>
            <p:spPr>
              <a:xfrm>
                <a:off x="3001925" y="2260011"/>
                <a:ext cx="513000" cy="2850300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514"/>
              <p:cNvSpPr/>
              <p:nvPr/>
            </p:nvSpPr>
            <p:spPr>
              <a:xfrm>
                <a:off x="3514925" y="2782405"/>
                <a:ext cx="2362200" cy="404069"/>
              </a:xfrm>
              <a:prstGeom prst="rect">
                <a:avLst/>
              </a:prstGeom>
              <a:solidFill>
                <a:srgbClr val="4BACC6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 code</a:t>
                </a:r>
              </a:p>
            </p:txBody>
          </p:sp>
        </p:grpSp>
        <p:sp>
          <p:nvSpPr>
            <p:cNvPr id="13" name="Shape 555"/>
            <p:cNvSpPr/>
            <p:nvPr/>
          </p:nvSpPr>
          <p:spPr>
            <a:xfrm>
              <a:off x="4862274" y="2749883"/>
              <a:ext cx="2362200" cy="625348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 dirty="0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Jailbreak Detection</a:t>
              </a:r>
            </a:p>
          </p:txBody>
        </p:sp>
      </p:grpSp>
      <p:sp>
        <p:nvSpPr>
          <p:cNvPr id="15" name="Shape 586"/>
          <p:cNvSpPr/>
          <p:nvPr/>
        </p:nvSpPr>
        <p:spPr>
          <a:xfrm>
            <a:off x="4862274" y="3588575"/>
            <a:ext cx="2362200" cy="457200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Anti-debugging</a:t>
            </a:r>
          </a:p>
        </p:txBody>
      </p:sp>
    </p:spTree>
    <p:extLst>
      <p:ext uri="{BB962C8B-B14F-4D97-AF65-F5344CB8AC3E}">
        <p14:creationId xmlns:p14="http://schemas.microsoft.com/office/powerpoint/2010/main" val="120582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Protections are only effective if universally applied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Apps are only challenging to reverse if ALL the code is protected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Don’t leave it to programmers to add in checks everywhere needed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It is hard to influence the binary through code or linking</a:t>
            </a:r>
          </a:p>
          <a:p>
            <a:pPr marL="285750" indent="-285750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/>
              <a:t>Applying protections right means modifying your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XCode</a:t>
            </a:r>
            <a:r>
              <a:rPr lang="en-US" dirty="0" smtClean="0"/>
              <a:t> is based on LLVM, an open-source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LLVM supports “transforms” to modify code during compilation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3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Protections are only effective if universally applied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Apps are only challenging to reverse if ALL the code is protected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Don’t leave it to programmers to add in checks everywhere needed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It is hard to influence the binary through code or linking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Applying protections right means modifying your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err="1" smtClean="0"/>
              <a:t>XCode</a:t>
            </a:r>
            <a:r>
              <a:rPr lang="en-US" dirty="0" smtClean="0"/>
              <a:t> is based on LLVM, an open-source compiler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LLVM supports “transforms” to modify code during compilation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1" y="-859481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8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Compiler Walkthrough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37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39362" y="1107125"/>
            <a:ext cx="7164945" cy="1118415"/>
            <a:chOff x="1101725" y="1006947"/>
            <a:chExt cx="7327904" cy="2057425"/>
          </a:xfrm>
        </p:grpSpPr>
        <p:grpSp>
          <p:nvGrpSpPr>
            <p:cNvPr id="9" name="Shape 660"/>
            <p:cNvGrpSpPr/>
            <p:nvPr/>
          </p:nvGrpSpPr>
          <p:grpSpPr>
            <a:xfrm>
              <a:off x="1101725" y="1006947"/>
              <a:ext cx="2114506" cy="2057400"/>
              <a:chOff x="896821" y="2630633"/>
              <a:chExt cx="2114506" cy="2057400"/>
            </a:xfrm>
          </p:grpSpPr>
          <p:sp>
            <p:nvSpPr>
              <p:cNvPr id="10" name="Shape 661"/>
              <p:cNvSpPr/>
              <p:nvPr/>
            </p:nvSpPr>
            <p:spPr>
              <a:xfrm rot="-5400000">
                <a:off x="766771" y="2760683"/>
                <a:ext cx="2057400" cy="1797299"/>
              </a:xfrm>
              <a:prstGeom prst="rect">
                <a:avLst/>
              </a:prstGeom>
              <a:solidFill>
                <a:srgbClr val="8064A2"/>
              </a:solidFill>
              <a:ln w="25400" cap="flat" cmpd="sng">
                <a:solidFill>
                  <a:srgbClr val="5D49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Shape 662"/>
              <p:cNvSpPr/>
              <p:nvPr/>
            </p:nvSpPr>
            <p:spPr>
              <a:xfrm rot="10800000">
                <a:off x="26939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5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663"/>
              <p:cNvSpPr txBox="1"/>
              <p:nvPr/>
            </p:nvSpPr>
            <p:spPr>
              <a:xfrm>
                <a:off x="9484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Source </a:t>
                </a:r>
                <a:r>
                  <a:rPr lang="en-US" sz="1800" dirty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Code</a:t>
                </a:r>
              </a:p>
            </p:txBody>
          </p:sp>
        </p:grpSp>
        <p:grpSp>
          <p:nvGrpSpPr>
            <p:cNvPr id="13" name="Shape 664"/>
            <p:cNvGrpSpPr/>
            <p:nvPr/>
          </p:nvGrpSpPr>
          <p:grpSpPr>
            <a:xfrm>
              <a:off x="3577425" y="1006972"/>
              <a:ext cx="2114706" cy="2057400"/>
              <a:chOff x="3372521" y="2630658"/>
              <a:chExt cx="2114706" cy="2057400"/>
            </a:xfrm>
          </p:grpSpPr>
          <p:sp>
            <p:nvSpPr>
              <p:cNvPr id="14" name="Shape 665"/>
              <p:cNvSpPr/>
              <p:nvPr/>
            </p:nvSpPr>
            <p:spPr>
              <a:xfrm rot="-5400000">
                <a:off x="3242471" y="2760708"/>
                <a:ext cx="2057400" cy="1797299"/>
              </a:xfrm>
              <a:prstGeom prst="rect">
                <a:avLst/>
              </a:prstGeom>
              <a:solidFill>
                <a:srgbClr val="000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666"/>
              <p:cNvSpPr/>
              <p:nvPr/>
            </p:nvSpPr>
            <p:spPr>
              <a:xfrm rot="10800000">
                <a:off x="51698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667"/>
              <p:cNvSpPr txBox="1"/>
              <p:nvPr/>
            </p:nvSpPr>
            <p:spPr>
              <a:xfrm>
                <a:off x="34241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err="1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XCode</a:t>
                </a:r>
                <a:endParaRPr lang="en-US" sz="18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7" name="Shape 668"/>
            <p:cNvSpPr/>
            <p:nvPr/>
          </p:nvSpPr>
          <p:spPr>
            <a:xfrm>
              <a:off x="6053329" y="1054039"/>
              <a:ext cx="2376300" cy="1963199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900" b="1" dirty="0" smtClean="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App</a:t>
              </a:r>
              <a:endParaRPr lang="en-US" sz="19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" name="Shape 686"/>
          <p:cNvSpPr/>
          <p:nvPr/>
        </p:nvSpPr>
        <p:spPr>
          <a:xfrm rot="5400000">
            <a:off x="4323437" y="1099528"/>
            <a:ext cx="513000" cy="2850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066472" y="2837300"/>
            <a:ext cx="5144400" cy="2005800"/>
            <a:chOff x="2066472" y="2837300"/>
            <a:chExt cx="5144400" cy="2005800"/>
          </a:xfrm>
        </p:grpSpPr>
        <p:sp>
          <p:nvSpPr>
            <p:cNvPr id="19" name="Shape 687"/>
            <p:cNvSpPr/>
            <p:nvPr/>
          </p:nvSpPr>
          <p:spPr>
            <a:xfrm>
              <a:off x="2066472" y="2837300"/>
              <a:ext cx="5144400" cy="2005800"/>
            </a:xfrm>
            <a:prstGeom prst="rect">
              <a:avLst/>
            </a:prstGeom>
            <a:solidFill>
              <a:srgbClr val="4F81BD"/>
            </a:solidFill>
            <a:ln w="25400" cap="flat" cmpd="sng">
              <a:solidFill>
                <a:srgbClr val="395E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Compiler Stages</a:t>
              </a:r>
            </a:p>
          </p:txBody>
        </p:sp>
        <p:sp>
          <p:nvSpPr>
            <p:cNvPr id="20" name="Shape 688"/>
            <p:cNvSpPr/>
            <p:nvPr/>
          </p:nvSpPr>
          <p:spPr>
            <a:xfrm>
              <a:off x="2818572" y="3268069"/>
              <a:ext cx="723299" cy="1322099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code</a:t>
              </a:r>
            </a:p>
          </p:txBody>
        </p:sp>
        <p:sp>
          <p:nvSpPr>
            <p:cNvPr id="21" name="Shape 689"/>
            <p:cNvSpPr/>
            <p:nvPr/>
          </p:nvSpPr>
          <p:spPr>
            <a:xfrm>
              <a:off x="3714747" y="3268069"/>
              <a:ext cx="723299" cy="1322099"/>
            </a:xfrm>
            <a:prstGeom prst="rect">
              <a:avLst/>
            </a:prstGeom>
            <a:solidFill>
              <a:srgbClr val="000000"/>
            </a:solidFill>
            <a:ln w="2540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</a:p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 i="1">
                  <a:solidFill>
                    <a:srgbClr val="FF00FF"/>
                  </a:solidFill>
                  <a:latin typeface="Calibri"/>
                  <a:ea typeface="Calibri"/>
                  <a:cs typeface="Calibri"/>
                  <a:sym typeface="Calibri"/>
                </a:rPr>
                <a:t>Obj</a:t>
              </a:r>
            </a:p>
          </p:txBody>
        </p:sp>
        <p:sp>
          <p:nvSpPr>
            <p:cNvPr id="22" name="Shape 690"/>
            <p:cNvSpPr/>
            <p:nvPr/>
          </p:nvSpPr>
          <p:spPr>
            <a:xfrm>
              <a:off x="4668672" y="3268069"/>
              <a:ext cx="723299" cy="1322099"/>
            </a:xfrm>
            <a:prstGeom prst="rect">
              <a:avLst/>
            </a:prstGeom>
            <a:solidFill>
              <a:srgbClr val="8064A2"/>
            </a:solidFill>
            <a:ln w="25400" cap="flat" cmpd="sng">
              <a:solidFill>
                <a:srgbClr val="5D497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Link</a:t>
              </a:r>
            </a:p>
          </p:txBody>
        </p:sp>
        <p:sp>
          <p:nvSpPr>
            <p:cNvPr id="23" name="Shape 691"/>
            <p:cNvSpPr/>
            <p:nvPr/>
          </p:nvSpPr>
          <p:spPr>
            <a:xfrm>
              <a:off x="5622597" y="3268069"/>
              <a:ext cx="723299" cy="1322099"/>
            </a:xfrm>
            <a:prstGeom prst="rect">
              <a:avLst/>
            </a:prstGeom>
            <a:solidFill>
              <a:srgbClr val="9BBB59"/>
            </a:solidFill>
            <a:ln w="25400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 Bin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1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End Result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39362" y="1107125"/>
            <a:ext cx="7164945" cy="1118415"/>
            <a:chOff x="1101725" y="1006947"/>
            <a:chExt cx="7327904" cy="2057425"/>
          </a:xfrm>
        </p:grpSpPr>
        <p:grpSp>
          <p:nvGrpSpPr>
            <p:cNvPr id="9" name="Shape 660"/>
            <p:cNvGrpSpPr/>
            <p:nvPr/>
          </p:nvGrpSpPr>
          <p:grpSpPr>
            <a:xfrm>
              <a:off x="1101725" y="1006947"/>
              <a:ext cx="2114506" cy="2057400"/>
              <a:chOff x="896821" y="2630633"/>
              <a:chExt cx="2114506" cy="2057400"/>
            </a:xfrm>
          </p:grpSpPr>
          <p:sp>
            <p:nvSpPr>
              <p:cNvPr id="10" name="Shape 661"/>
              <p:cNvSpPr/>
              <p:nvPr/>
            </p:nvSpPr>
            <p:spPr>
              <a:xfrm rot="-5400000">
                <a:off x="766771" y="2760683"/>
                <a:ext cx="2057400" cy="1797299"/>
              </a:xfrm>
              <a:prstGeom prst="rect">
                <a:avLst/>
              </a:prstGeom>
              <a:solidFill>
                <a:srgbClr val="8064A2"/>
              </a:solidFill>
              <a:ln w="25400" cap="flat" cmpd="sng">
                <a:solidFill>
                  <a:srgbClr val="5D497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Shape 662"/>
              <p:cNvSpPr/>
              <p:nvPr/>
            </p:nvSpPr>
            <p:spPr>
              <a:xfrm rot="10800000">
                <a:off x="26939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chemeClr val="accent5"/>
              </a:solidFill>
              <a:ln w="25400" cap="flat" cmpd="sng">
                <a:solidFill>
                  <a:srgbClr val="377E9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Shape 663"/>
              <p:cNvSpPr txBox="1"/>
              <p:nvPr/>
            </p:nvSpPr>
            <p:spPr>
              <a:xfrm>
                <a:off x="9484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Source </a:t>
                </a:r>
                <a:r>
                  <a:rPr lang="en-US" sz="1800" dirty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Code</a:t>
                </a:r>
              </a:p>
            </p:txBody>
          </p:sp>
        </p:grpSp>
        <p:grpSp>
          <p:nvGrpSpPr>
            <p:cNvPr id="13" name="Shape 664"/>
            <p:cNvGrpSpPr/>
            <p:nvPr/>
          </p:nvGrpSpPr>
          <p:grpSpPr>
            <a:xfrm>
              <a:off x="3577425" y="1006972"/>
              <a:ext cx="2114706" cy="2057400"/>
              <a:chOff x="3372521" y="2630658"/>
              <a:chExt cx="2114706" cy="2057400"/>
            </a:xfrm>
          </p:grpSpPr>
          <p:sp>
            <p:nvSpPr>
              <p:cNvPr id="14" name="Shape 665"/>
              <p:cNvSpPr/>
              <p:nvPr/>
            </p:nvSpPr>
            <p:spPr>
              <a:xfrm rot="-5400000">
                <a:off x="3242471" y="2760708"/>
                <a:ext cx="2057400" cy="1797299"/>
              </a:xfrm>
              <a:prstGeom prst="rect">
                <a:avLst/>
              </a:prstGeom>
              <a:solidFill>
                <a:srgbClr val="000000"/>
              </a:solidFill>
              <a:ln w="2540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600" b="0" i="0" u="none" strike="noStrike" cap="none" baseline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Shape 666"/>
              <p:cNvSpPr/>
              <p:nvPr/>
            </p:nvSpPr>
            <p:spPr>
              <a:xfrm rot="10800000">
                <a:off x="5169828" y="3100443"/>
                <a:ext cx="317400" cy="1117799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 b="0" i="0" u="none" strike="noStrike" cap="none" baseline="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Shape 667"/>
              <p:cNvSpPr txBox="1"/>
              <p:nvPr/>
            </p:nvSpPr>
            <p:spPr>
              <a:xfrm>
                <a:off x="3424125" y="3328101"/>
                <a:ext cx="1694100" cy="1117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800" dirty="0" err="1" smtClean="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XCode</a:t>
                </a:r>
                <a:endParaRPr lang="en-US" sz="18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7" name="Shape 668"/>
            <p:cNvSpPr/>
            <p:nvPr/>
          </p:nvSpPr>
          <p:spPr>
            <a:xfrm>
              <a:off x="6053329" y="1054039"/>
              <a:ext cx="2376300" cy="1963199"/>
            </a:xfrm>
            <a:prstGeom prst="ellipse">
              <a:avLst/>
            </a:prstGeom>
            <a:solidFill>
              <a:schemeClr val="accent3"/>
            </a:solidFill>
            <a:ln w="28575" cap="flat" cmpd="sng">
              <a:solidFill>
                <a:srgbClr val="0B008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900" b="1" dirty="0" smtClean="0">
                  <a:solidFill>
                    <a:schemeClr val="lt1"/>
                  </a:solidFill>
                  <a:latin typeface="Consolas"/>
                  <a:ea typeface="Consolas"/>
                  <a:cs typeface="Consolas"/>
                  <a:sym typeface="Consolas"/>
                </a:rPr>
                <a:t>App</a:t>
              </a:r>
              <a:endParaRPr lang="en-US" sz="19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8" name="Shape 686"/>
          <p:cNvSpPr/>
          <p:nvPr/>
        </p:nvSpPr>
        <p:spPr>
          <a:xfrm rot="5400000">
            <a:off x="4323437" y="1099528"/>
            <a:ext cx="513000" cy="2850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687"/>
          <p:cNvSpPr/>
          <p:nvPr/>
        </p:nvSpPr>
        <p:spPr>
          <a:xfrm>
            <a:off x="2066472" y="2837300"/>
            <a:ext cx="5144400" cy="2005800"/>
          </a:xfrm>
          <a:prstGeom prst="rect">
            <a:avLst/>
          </a:prstGeom>
          <a:solidFill>
            <a:srgbClr val="4F81BD"/>
          </a:solidFill>
          <a:ln w="25400" cap="flat" cmpd="sng">
            <a:solidFill>
              <a:srgbClr val="395E8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Compiler Stages</a:t>
            </a:r>
          </a:p>
        </p:txBody>
      </p:sp>
      <p:sp>
        <p:nvSpPr>
          <p:cNvPr id="20" name="Shape 688"/>
          <p:cNvSpPr/>
          <p:nvPr/>
        </p:nvSpPr>
        <p:spPr>
          <a:xfrm>
            <a:off x="2451681" y="3268069"/>
            <a:ext cx="723299" cy="1322099"/>
          </a:xfrm>
          <a:prstGeom prst="rect">
            <a:avLst/>
          </a:prstGeom>
          <a:solidFill>
            <a:srgbClr val="4BACC6"/>
          </a:solidFill>
          <a:ln w="25400" cap="flat" cmpd="sng">
            <a:solidFill>
              <a:srgbClr val="377E9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code</a:t>
            </a:r>
          </a:p>
        </p:txBody>
      </p:sp>
      <p:sp>
        <p:nvSpPr>
          <p:cNvPr id="21" name="Shape 689"/>
          <p:cNvSpPr/>
          <p:nvPr/>
        </p:nvSpPr>
        <p:spPr>
          <a:xfrm>
            <a:off x="4316267" y="3268069"/>
            <a:ext cx="723299" cy="1322099"/>
          </a:xfrm>
          <a:prstGeom prst="rect">
            <a:avLst/>
          </a:prstGeom>
          <a:solidFill>
            <a:srgbClr val="000000"/>
          </a:solidFill>
          <a:ln w="254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Obj</a:t>
            </a:r>
          </a:p>
        </p:txBody>
      </p:sp>
      <p:sp>
        <p:nvSpPr>
          <p:cNvPr id="22" name="Shape 690"/>
          <p:cNvSpPr/>
          <p:nvPr/>
        </p:nvSpPr>
        <p:spPr>
          <a:xfrm>
            <a:off x="5248560" y="3268069"/>
            <a:ext cx="723299" cy="1322099"/>
          </a:xfrm>
          <a:prstGeom prst="rect">
            <a:avLst/>
          </a:prstGeom>
          <a:solidFill>
            <a:srgbClr val="8064A2"/>
          </a:solidFill>
          <a:ln w="25400" cap="flat" cmpd="sng">
            <a:solidFill>
              <a:srgbClr val="5D497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Link</a:t>
            </a:r>
          </a:p>
        </p:txBody>
      </p:sp>
      <p:sp>
        <p:nvSpPr>
          <p:cNvPr id="23" name="Shape 691"/>
          <p:cNvSpPr/>
          <p:nvPr/>
        </p:nvSpPr>
        <p:spPr>
          <a:xfrm>
            <a:off x="6180852" y="3268069"/>
            <a:ext cx="723299" cy="1322099"/>
          </a:xfrm>
          <a:prstGeom prst="rect">
            <a:avLst/>
          </a:prstGeom>
          <a:solidFill>
            <a:srgbClr val="9BBB59"/>
          </a:solidFill>
          <a:ln w="25400" cap="flat" cmpd="sng">
            <a:solidFill>
              <a:srgbClr val="0B008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 Bin</a:t>
            </a:r>
          </a:p>
        </p:txBody>
      </p:sp>
      <p:sp>
        <p:nvSpPr>
          <p:cNvPr id="26" name="Shape 713"/>
          <p:cNvSpPr/>
          <p:nvPr/>
        </p:nvSpPr>
        <p:spPr>
          <a:xfrm>
            <a:off x="3383974" y="3268069"/>
            <a:ext cx="723299" cy="1322099"/>
          </a:xfrm>
          <a:prstGeom prst="rect">
            <a:avLst/>
          </a:prstGeom>
          <a:solidFill>
            <a:srgbClr val="5B0F00"/>
          </a:solidFill>
          <a:ln w="25400" cap="flat" cmpd="sng">
            <a:solidFill>
              <a:srgbClr val="F7964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LLVM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i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BC</a:t>
            </a:r>
          </a:p>
        </p:txBody>
      </p:sp>
      <p:pic>
        <p:nvPicPr>
          <p:cNvPr id="27" name="Shape 717"/>
          <p:cNvPicPr preferRelativeResize="0"/>
          <p:nvPr/>
        </p:nvPicPr>
        <p:blipFill rotWithShape="1">
          <a:blip r:embed="rId3">
            <a:alphaModFix/>
          </a:blip>
          <a:srcRect r="63922"/>
          <a:stretch/>
        </p:blipFill>
        <p:spPr>
          <a:xfrm>
            <a:off x="4992796" y="1077953"/>
            <a:ext cx="524546" cy="51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717"/>
          <p:cNvPicPr preferRelativeResize="0"/>
          <p:nvPr/>
        </p:nvPicPr>
        <p:blipFill rotWithShape="1">
          <a:blip r:embed="rId3">
            <a:alphaModFix/>
          </a:blip>
          <a:srcRect r="63922"/>
          <a:stretch/>
        </p:blipFill>
        <p:spPr>
          <a:xfrm>
            <a:off x="7533604" y="1153322"/>
            <a:ext cx="524546" cy="512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08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Doing this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LLVM is orders of magnitude easier to use than GCC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LLVM Overview: </a:t>
            </a:r>
            <a:r>
              <a:rPr lang="en-US" dirty="0" smtClean="0">
                <a:hlinkClick r:id="rId3"/>
              </a:rPr>
              <a:t>www.aosabook.org/en/llvm.html</a:t>
            </a:r>
            <a:endParaRPr lang="en-US" dirty="0" smtClean="0"/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/>
              <a:t>Writing an LLVM Pass: </a:t>
            </a:r>
            <a:r>
              <a:rPr lang="en-US" dirty="0" err="1" smtClean="0">
                <a:hlinkClick r:id="rId4"/>
              </a:rPr>
              <a:t>llvm.org</a:t>
            </a:r>
            <a:r>
              <a:rPr lang="en-US" dirty="0" smtClean="0">
                <a:hlinkClick r:id="rId4"/>
              </a:rPr>
              <a:t>/docs/</a:t>
            </a:r>
            <a:r>
              <a:rPr lang="en-US" dirty="0" err="1" smtClean="0">
                <a:hlinkClick r:id="rId4"/>
              </a:rPr>
              <a:t>WritingAnLLVMPass.html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LLVM Tutorial: </a:t>
            </a:r>
            <a:r>
              <a:rPr lang="en-US" dirty="0" smtClean="0">
                <a:hlinkClick r:id="rId5"/>
              </a:rPr>
              <a:t>cs.umd.edu/~awruef/LLVM_Tutorial.pdf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Our interview process begins with an LLVM pass work-sample test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49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Application Layer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Transport Layer Security</a:t>
            </a:r>
          </a:p>
          <a:p>
            <a:r>
              <a:rPr lang="en-US" dirty="0" err="1" smtClean="0"/>
              <a:t>NSURLConnection</a:t>
            </a:r>
            <a:r>
              <a:rPr lang="en-US" dirty="0" smtClean="0"/>
              <a:t> and </a:t>
            </a:r>
            <a:r>
              <a:rPr lang="en-US" dirty="0" err="1" smtClean="0"/>
              <a:t>NSURLSession</a:t>
            </a:r>
            <a:r>
              <a:rPr lang="en-US" dirty="0" smtClean="0"/>
              <a:t> use ATS</a:t>
            </a:r>
          </a:p>
          <a:p>
            <a:r>
              <a:rPr lang="en-US" dirty="0" smtClean="0"/>
              <a:t>ATS requires TLS 1.2 and strong certificates</a:t>
            </a:r>
          </a:p>
          <a:p>
            <a:r>
              <a:rPr lang="en-US" dirty="0" smtClean="0"/>
              <a:t>Apps must opt-out*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easy to do network encryption right with iOS9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1CD77A-854D-CC4F-A9B0-C80A966F09C6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8" name="Text Placeholder 15"/>
          <p:cNvSpPr txBox="1">
            <a:spLocks/>
          </p:cNvSpPr>
          <p:nvPr/>
        </p:nvSpPr>
        <p:spPr>
          <a:xfrm>
            <a:off x="4789856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Data Protection</a:t>
            </a:r>
          </a:p>
          <a:p>
            <a:r>
              <a:rPr lang="en-US" dirty="0" smtClean="0"/>
              <a:t>Encrypt every file with a unique 256-bit key</a:t>
            </a:r>
          </a:p>
          <a:p>
            <a:r>
              <a:rPr lang="en-US" dirty="0" smtClean="0"/>
              <a:t>Per-file keys are wrapped with a “class” key</a:t>
            </a:r>
          </a:p>
          <a:p>
            <a:r>
              <a:rPr lang="en-US" dirty="0" smtClean="0"/>
              <a:t>class = security policy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Nearly all files are strongly encrypted on disk</a:t>
            </a:r>
          </a:p>
        </p:txBody>
      </p:sp>
    </p:spTree>
    <p:extLst>
      <p:ext uri="{BB962C8B-B14F-4D97-AF65-F5344CB8AC3E}">
        <p14:creationId xmlns:p14="http://schemas.microsoft.com/office/powerpoint/2010/main" val="96606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Getting it done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101725" y="3940012"/>
            <a:ext cx="6956425" cy="357764"/>
          </a:xfrm>
        </p:spPr>
        <p:txBody>
          <a:bodyPr/>
          <a:lstStyle/>
          <a:p>
            <a:r>
              <a:rPr lang="en-US" dirty="0">
                <a:latin typeface="BentonSans" charset="0"/>
                <a:ea typeface="BentonSans" charset="0"/>
                <a:cs typeface="BentonSans" charset="0"/>
              </a:rPr>
              <a:t>Contact us for more 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</a:rPr>
              <a:t>details (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  <a:hlinkClick r:id="rId3"/>
              </a:rPr>
              <a:t>mast@trailofbits.com</a:t>
            </a:r>
            <a:r>
              <a:rPr lang="en-US" dirty="0" smtClean="0">
                <a:latin typeface="BentonSans" charset="0"/>
                <a:ea typeface="BentonSans" charset="0"/>
                <a:cs typeface="BentonSans" charset="0"/>
              </a:rPr>
              <a:t>)</a:t>
            </a:r>
            <a:endParaRPr lang="en-US" dirty="0">
              <a:latin typeface="BentonSans" charset="0"/>
              <a:ea typeface="BentonSans" charset="0"/>
              <a:cs typeface="BentonSans" charset="0"/>
            </a:endParaRPr>
          </a:p>
          <a:p>
            <a:endParaRPr lang="en-US" dirty="0"/>
          </a:p>
        </p:txBody>
      </p:sp>
      <p:pic>
        <p:nvPicPr>
          <p:cNvPr id="8" name="SmartArt Placeholder 7"/>
          <p:cNvPicPr>
            <a:picLocks noGrp="1" noChangeAspect="1"/>
          </p:cNvPicPr>
          <p:nvPr>
            <p:ph type="dgm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286" y="1544266"/>
            <a:ext cx="6083300" cy="21463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73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03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Protect Your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Use all the tools that Apple gives you and then some!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It’s easier to abuse applications without basic protections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Use HTTPS </a:t>
            </a:r>
            <a:r>
              <a:rPr lang="en-US" i="1" dirty="0" smtClean="0"/>
              <a:t>exclusively</a:t>
            </a:r>
            <a:r>
              <a:rPr lang="en-US" dirty="0" smtClean="0"/>
              <a:t>: Apple Transport Security (ATS) and </a:t>
            </a:r>
            <a:r>
              <a:rPr lang="en-US" dirty="0" err="1" smtClean="0"/>
              <a:t>TrustKit</a:t>
            </a:r>
            <a:endParaRPr lang="en-US" dirty="0" smtClean="0"/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Use Data Protection or Keychain Services on all private data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Inventory the sensitive data in your app and eliminate it when </a:t>
            </a:r>
            <a:r>
              <a:rPr lang="en-US" dirty="0" smtClean="0"/>
              <a:t>possible</a:t>
            </a:r>
          </a:p>
          <a:p>
            <a:pPr marL="342900" indent="-342900">
              <a:spcBef>
                <a:spcPts val="1200"/>
              </a:spcBef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However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</a:rPr>
              <a:t>J</a:t>
            </a:r>
            <a:r>
              <a:rPr lang="fr-FR" dirty="0" err="1" smtClean="0">
                <a:solidFill>
                  <a:schemeClr val="bg1"/>
                </a:solidFill>
              </a:rPr>
              <a:t>ailbreaks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bypass </a:t>
            </a:r>
            <a:r>
              <a:rPr lang="fr-FR" dirty="0" smtClean="0">
                <a:solidFill>
                  <a:schemeClr val="bg1"/>
                </a:solidFill>
              </a:rPr>
              <a:t>all </a:t>
            </a:r>
            <a:r>
              <a:rPr lang="fr-FR" dirty="0" err="1" smtClean="0">
                <a:solidFill>
                  <a:schemeClr val="bg1"/>
                </a:solidFill>
              </a:rPr>
              <a:t>app</a:t>
            </a:r>
            <a:r>
              <a:rPr lang="fr-FR" dirty="0" smtClean="0">
                <a:solidFill>
                  <a:schemeClr val="bg1"/>
                </a:solidFill>
              </a:rPr>
              <a:t> protections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fr-FR" dirty="0" err="1" smtClean="0">
                <a:solidFill>
                  <a:schemeClr val="bg1"/>
                </a:solidFill>
              </a:rPr>
              <a:t>Embed</a:t>
            </a:r>
            <a:r>
              <a:rPr lang="fr-FR" dirty="0" smtClean="0">
                <a:solidFill>
                  <a:schemeClr val="bg1"/>
                </a:solidFill>
              </a:rPr>
              <a:t> protections </a:t>
            </a:r>
            <a:r>
              <a:rPr lang="fr-FR" dirty="0" err="1" smtClean="0">
                <a:solidFill>
                  <a:schemeClr val="bg1"/>
                </a:solidFill>
              </a:rPr>
              <a:t>that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determine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device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integrity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inside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your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app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Thanks for having us!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727074" y="1535287"/>
            <a:ext cx="3886171" cy="3059804"/>
          </a:xfrm>
        </p:spPr>
        <p:txBody>
          <a:bodyPr/>
          <a:lstStyle/>
          <a:p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like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this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kind</a:t>
            </a:r>
            <a:r>
              <a:rPr lang="fr-FR" dirty="0" smtClean="0">
                <a:solidFill>
                  <a:schemeClr val="bg1"/>
                </a:solidFill>
              </a:rPr>
              <a:t> of </a:t>
            </a:r>
            <a:r>
              <a:rPr lang="fr-FR" dirty="0" err="1" smtClean="0">
                <a:solidFill>
                  <a:schemeClr val="bg1"/>
                </a:solidFill>
              </a:rPr>
              <a:t>work</a:t>
            </a:r>
            <a:r>
              <a:rPr lang="fr-FR" dirty="0" smtClean="0">
                <a:solidFill>
                  <a:schemeClr val="bg1"/>
                </a:solidFill>
              </a:rPr>
              <a:t>, come to Empire Hacking</a:t>
            </a:r>
          </a:p>
          <a:p>
            <a:pPr>
              <a:spcBef>
                <a:spcPts val="1224"/>
              </a:spcBef>
            </a:pPr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you</a:t>
            </a:r>
            <a:r>
              <a:rPr lang="fr-FR" dirty="0" smtClean="0">
                <a:solidFill>
                  <a:schemeClr val="bg1"/>
                </a:solidFill>
              </a:rPr>
              <a:t> have high </a:t>
            </a:r>
            <a:r>
              <a:rPr lang="fr-FR" dirty="0" err="1" smtClean="0">
                <a:solidFill>
                  <a:schemeClr val="bg1"/>
                </a:solidFill>
              </a:rPr>
              <a:t>security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needs</a:t>
            </a:r>
            <a:r>
              <a:rPr lang="fr-FR" dirty="0" smtClean="0">
                <a:solidFill>
                  <a:schemeClr val="bg1"/>
                </a:solidFill>
              </a:rPr>
              <a:t>, talk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dirty="0" smtClean="0">
                <a:solidFill>
                  <a:schemeClr val="bg1"/>
                </a:solidFill>
              </a:rPr>
              <a:t> us about MAST</a:t>
            </a:r>
          </a:p>
          <a:p>
            <a:pPr>
              <a:spcBef>
                <a:spcPts val="1224"/>
              </a:spcBef>
            </a:pPr>
            <a:r>
              <a:rPr lang="fr-FR" dirty="0" smtClean="0">
                <a:solidFill>
                  <a:schemeClr val="bg1"/>
                </a:solidFill>
              </a:rPr>
              <a:t>If </a:t>
            </a:r>
            <a:r>
              <a:rPr lang="fr-FR" dirty="0" err="1" smtClean="0">
                <a:solidFill>
                  <a:schemeClr val="bg1"/>
                </a:solidFill>
              </a:rPr>
              <a:t>auth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is</a:t>
            </a:r>
            <a:r>
              <a:rPr lang="fr-FR" dirty="0" smtClean="0">
                <a:solidFill>
                  <a:schemeClr val="bg1"/>
                </a:solidFill>
              </a:rPr>
              <a:t> more </a:t>
            </a:r>
            <a:r>
              <a:rPr lang="fr-FR" dirty="0" err="1" smtClean="0">
                <a:solidFill>
                  <a:schemeClr val="bg1"/>
                </a:solidFill>
              </a:rPr>
              <a:t>your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thing</a:t>
            </a:r>
            <a:r>
              <a:rPr lang="fr-FR" dirty="0" smtClean="0">
                <a:solidFill>
                  <a:schemeClr val="bg1"/>
                </a:solidFill>
              </a:rPr>
              <a:t>, </a:t>
            </a:r>
            <a:r>
              <a:rPr lang="fr-FR" dirty="0" smtClean="0">
                <a:solidFill>
                  <a:schemeClr val="bg1"/>
                </a:solidFill>
                <a:hlinkClick r:id="rId3"/>
              </a:rPr>
              <a:t>www.passwordlessapps.com</a:t>
            </a:r>
            <a:endParaRPr lang="fr-FR" dirty="0" smtClean="0">
              <a:solidFill>
                <a:schemeClr val="bg1"/>
              </a:solidFill>
            </a:endParaRPr>
          </a:p>
          <a:p>
            <a:endParaRPr lang="fr-FR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Oval 65"/>
          <p:cNvSpPr/>
          <p:nvPr/>
        </p:nvSpPr>
        <p:spPr>
          <a:xfrm>
            <a:off x="4706687" y="1533039"/>
            <a:ext cx="1512168" cy="1512168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9" name="Rectangle 66"/>
          <p:cNvSpPr/>
          <p:nvPr/>
        </p:nvSpPr>
        <p:spPr>
          <a:xfrm>
            <a:off x="4942436" y="3060131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Dan Guido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0" name="Rectangle 69"/>
          <p:cNvSpPr/>
          <p:nvPr/>
        </p:nvSpPr>
        <p:spPr>
          <a:xfrm>
            <a:off x="5133996" y="3304580"/>
            <a:ext cx="657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CEO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1" name="Rectangle 71"/>
          <p:cNvSpPr/>
          <p:nvPr/>
        </p:nvSpPr>
        <p:spPr>
          <a:xfrm>
            <a:off x="5061861" y="3848328"/>
            <a:ext cx="8018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@</a:t>
            </a:r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dguido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2" name="Oval 73"/>
          <p:cNvSpPr/>
          <p:nvPr/>
        </p:nvSpPr>
        <p:spPr>
          <a:xfrm>
            <a:off x="6515770" y="1533039"/>
            <a:ext cx="1512168" cy="1512168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FFFF"/>
              </a:solidFill>
            </a:endParaRPr>
          </a:p>
        </p:txBody>
      </p:sp>
      <p:sp>
        <p:nvSpPr>
          <p:cNvPr id="13" name="Rectangle 74"/>
          <p:cNvSpPr/>
          <p:nvPr/>
        </p:nvSpPr>
        <p:spPr>
          <a:xfrm>
            <a:off x="6466185" y="3060131"/>
            <a:ext cx="16113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solidFill>
                  <a:srgbClr val="FFFFFF"/>
                </a:solidFill>
                <a:latin typeface="BentonSans Book"/>
                <a:cs typeface="BentonSans Book"/>
              </a:rPr>
              <a:t>Sophia </a:t>
            </a:r>
            <a:r>
              <a:rPr lang="en-US" sz="14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D’Antoine</a:t>
            </a:r>
            <a:endParaRPr lang="bg-BG" sz="14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4" name="Rectangle 76"/>
          <p:cNvSpPr/>
          <p:nvPr/>
        </p:nvSpPr>
        <p:spPr>
          <a:xfrm>
            <a:off x="6362796" y="3632302"/>
            <a:ext cx="18181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sophia@trailofbits.com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5" name="Rectangle 77"/>
          <p:cNvSpPr/>
          <p:nvPr/>
        </p:nvSpPr>
        <p:spPr>
          <a:xfrm>
            <a:off x="6240162" y="3304580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BentonSans Book"/>
                <a:cs typeface="BentonSans Book"/>
              </a:rPr>
              <a:t>Security Engineer</a:t>
            </a:r>
            <a:endParaRPr lang="bg-BG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6" name="Rectangle 79"/>
          <p:cNvSpPr/>
          <p:nvPr/>
        </p:nvSpPr>
        <p:spPr>
          <a:xfrm>
            <a:off x="6574388" y="3848328"/>
            <a:ext cx="13949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quend@freenode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  <p:sp>
        <p:nvSpPr>
          <p:cNvPr id="17" name="Rectangle 68"/>
          <p:cNvSpPr/>
          <p:nvPr/>
        </p:nvSpPr>
        <p:spPr>
          <a:xfrm>
            <a:off x="4655499" y="3632302"/>
            <a:ext cx="16145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FFFFFF"/>
                </a:solidFill>
                <a:latin typeface="BentonSans Book"/>
                <a:cs typeface="BentonSans Book"/>
              </a:rPr>
              <a:t>dan@trailofbits.com</a:t>
            </a:r>
            <a:endParaRPr lang="bg-BG" sz="1200" dirty="0">
              <a:solidFill>
                <a:srgbClr val="FFFFFF"/>
              </a:solidFill>
              <a:latin typeface="BentonSans Book"/>
              <a:cs typeface="BentonSans Book"/>
            </a:endParaRPr>
          </a:p>
        </p:txBody>
      </p:sp>
    </p:spTree>
    <p:extLst>
      <p:ext uri="{BB962C8B-B14F-4D97-AF65-F5344CB8AC3E}">
        <p14:creationId xmlns:p14="http://schemas.microsoft.com/office/powerpoint/2010/main" val="32790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References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More Information on iOS Application 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Protecting Your App</a:t>
            </a:r>
            <a:endParaRPr lang="en-US" dirty="0" smtClean="0">
              <a:solidFill>
                <a:schemeClr val="bg1"/>
              </a:solidFill>
              <a:hlinkClick r:id="rId3"/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iOS Security Guide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Security Changes in iOS9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Protecting Against Screen 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Caching</a:t>
            </a:r>
          </a:p>
          <a:p>
            <a:r>
              <a:rPr lang="en-US" dirty="0" smtClean="0">
                <a:solidFill>
                  <a:schemeClr val="bg1"/>
                </a:solidFill>
                <a:hlinkClick r:id="rId6"/>
              </a:rPr>
              <a:t>Writing Secure iOS Applications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Modern Threats to Your App</a:t>
            </a:r>
            <a:endParaRPr lang="en-US" dirty="0" smtClean="0">
              <a:solidFill>
                <a:schemeClr val="bg1"/>
              </a:solidFill>
              <a:hlinkClick r:id="rId7"/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7"/>
              </a:rPr>
              <a:t>Stealing an App’s Custom API’s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8"/>
              </a:rPr>
              <a:t>Current Example of iOS Malware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9"/>
              </a:rPr>
              <a:t>Simple Jailbreak Detection Bypass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10"/>
              </a:rPr>
              <a:t>Mobile Threat Analysis: 2015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EnPublic</a:t>
            </a:r>
            <a:r>
              <a:rPr lang="en-US" dirty="0" smtClean="0">
                <a:solidFill>
                  <a:schemeClr val="bg1"/>
                </a:solidFill>
              </a:rPr>
              <a:t>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malware abuses Apple Private 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2217104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Run class-dump on frameworks in iOS SDK --&gt; private APIs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Apps distributed w/ ad-hoc provisioning can use private APIs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EnPublic</a:t>
            </a:r>
            <a:r>
              <a:rPr lang="en-US" dirty="0" smtClean="0">
                <a:solidFill>
                  <a:schemeClr val="bg1"/>
                </a:solidFill>
              </a:rPr>
              <a:t> attacks documented in paper at Asia CCS 2015</a:t>
            </a:r>
          </a:p>
          <a:p>
            <a:pPr marL="685800" lvl="1" fontAlgn="base">
              <a:buFont typeface="Arial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45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25" y="2506799"/>
            <a:ext cx="6778893" cy="234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Bitcode</a:t>
            </a:r>
            <a:r>
              <a:rPr lang="en-US" dirty="0" smtClean="0"/>
              <a:t> App Submission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/>
              <a:t>An opportunity for security improvements?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727075" y="1535287"/>
            <a:ext cx="6076061" cy="3059804"/>
          </a:xfrm>
        </p:spPr>
        <p:txBody>
          <a:bodyPr/>
          <a:lstStyle/>
          <a:p>
            <a:pPr fontAlgn="base"/>
            <a:r>
              <a:rPr lang="en-US" dirty="0" smtClean="0"/>
              <a:t>Swift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projects automatically include </a:t>
            </a:r>
            <a:r>
              <a:rPr lang="en-US" dirty="0" smtClean="0"/>
              <a:t>LLVM BC</a:t>
            </a:r>
            <a:endParaRPr lang="en-US" dirty="0"/>
          </a:p>
          <a:p>
            <a:pPr lvl="1" fontAlgn="base">
              <a:buFont typeface="Arial" charset="0"/>
              <a:buChar char="•"/>
            </a:pPr>
            <a:r>
              <a:rPr lang="en-US" dirty="0" err="1" smtClean="0"/>
              <a:t>Bitcode</a:t>
            </a:r>
            <a:r>
              <a:rPr lang="en-US" dirty="0" smtClean="0"/>
              <a:t> is embedded into your app during archive builds (see ‘ENABLE_BITCODE’)</a:t>
            </a:r>
            <a:endParaRPr lang="en-US" dirty="0"/>
          </a:p>
          <a:p>
            <a:pPr lvl="1" fontAlgn="base">
              <a:buFont typeface="Arial" charset="0"/>
              <a:buChar char="•"/>
            </a:pPr>
            <a:r>
              <a:rPr lang="en-US" dirty="0" smtClean="0"/>
              <a:t>Apple can perform optimizations and transformations in the cloud for </a:t>
            </a:r>
            <a:r>
              <a:rPr lang="en-US" dirty="0" err="1" smtClean="0"/>
              <a:t>iWatch</a:t>
            </a:r>
            <a:r>
              <a:rPr lang="en-US" dirty="0" smtClean="0"/>
              <a:t> power usage or app thinning</a:t>
            </a:r>
          </a:p>
          <a:p>
            <a:pPr fontAlgn="base">
              <a:spcBef>
                <a:spcPts val="1200"/>
              </a:spcBef>
            </a:pPr>
            <a:r>
              <a:rPr lang="en-US" dirty="0" err="1" smtClean="0"/>
              <a:t>Bitcode</a:t>
            </a:r>
            <a:r>
              <a:rPr lang="en-US" dirty="0" smtClean="0"/>
              <a:t> submission likely to become standard</a:t>
            </a:r>
            <a:endParaRPr lang="en-US" dirty="0"/>
          </a:p>
          <a:p>
            <a:pPr fontAlgn="base">
              <a:spcBef>
                <a:spcPts val="1200"/>
              </a:spcBef>
            </a:pPr>
            <a:r>
              <a:rPr lang="en-US" dirty="0" smtClean="0"/>
              <a:t>Note: Compiling to </a:t>
            </a:r>
            <a:r>
              <a:rPr lang="en-US" dirty="0" err="1" smtClean="0"/>
              <a:t>bitcode</a:t>
            </a:r>
            <a:r>
              <a:rPr lang="en-US" dirty="0" smtClean="0"/>
              <a:t> does not introduce any new security issues into your application code.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Chart Placeholder 10"/>
          <p:cNvPicPr>
            <a:picLocks noGrp="1" noChangeAspect="1"/>
          </p:cNvPicPr>
          <p:nvPr>
            <p:ph type="chart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78" y="2107173"/>
            <a:ext cx="2510853" cy="1584976"/>
          </a:xfrm>
        </p:spPr>
      </p:pic>
    </p:spTree>
    <p:extLst>
      <p:ext uri="{BB962C8B-B14F-4D97-AF65-F5344CB8AC3E}">
        <p14:creationId xmlns:p14="http://schemas.microsoft.com/office/powerpoint/2010/main" val="147317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Why not Android?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Anti-jailbreak code is nearly impossible to write for Android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3413898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Let’s ignore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That &lt; 5% run the latest version of Android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HW fragmentation issues and lack of ‘Secure Enclave’-alike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  <a:endParaRPr lang="en-US" dirty="0" smtClean="0">
              <a:solidFill>
                <a:schemeClr val="bg1"/>
              </a:solidFill>
            </a:endParaRP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The, usually insecure, OEM customizations</a:t>
            </a:r>
            <a:r>
              <a:rPr lang="is-IS" dirty="0" smtClean="0">
                <a:solidFill>
                  <a:schemeClr val="bg1"/>
                </a:solidFill>
              </a:rPr>
              <a:t>…</a:t>
            </a:r>
          </a:p>
          <a:p>
            <a:pPr marL="685800" lvl="1" fontAlgn="base">
              <a:buFont typeface="Arial" charset="0"/>
              <a:buChar char="•"/>
            </a:pPr>
            <a:r>
              <a:rPr lang="is-IS" dirty="0" smtClean="0">
                <a:solidFill>
                  <a:schemeClr val="bg1"/>
                </a:solidFill>
              </a:rPr>
              <a:t>The lack of whole-system code signing...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Cyanogen Mod is an officially supported Android distribution!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‘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’ is a valid, accessible binary for Android distributions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Millions of people run Cyanogen Mod and expect it to work</a:t>
            </a:r>
            <a:endParaRPr lang="en-US" dirty="0">
              <a:solidFill>
                <a:schemeClr val="bg1"/>
              </a:solidFill>
            </a:endParaRP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That said, anti-reversing/debugging code works on Android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6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about overhead?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Armoring gets in an attacker’s way, not regular users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222939" y="1398247"/>
            <a:ext cx="7043606" cy="3413898"/>
          </a:xfrm>
        </p:spPr>
        <p:txBody>
          <a:bodyPr/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Anti-jailbreak and anti-debug checks have very little overhead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They are single instructions that run between other code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Even so, you can add more or less of them via compiler options</a:t>
            </a: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Anti-reversing adds lots of code, but hardly any is ever run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Opaque predicates insert dead code that never gets executed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Symbol encryption is not computationally difficult</a:t>
            </a:r>
          </a:p>
          <a:p>
            <a:pPr marL="285750" fontAlgn="base">
              <a:spcBef>
                <a:spcPts val="1200"/>
              </a:spcBef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End of the day, expect ~5-10% CPU/memory increase</a:t>
            </a:r>
          </a:p>
          <a:p>
            <a:pPr marL="685800" lvl="1" fontAlgn="base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On the other hand, binary size may inflate with all the dead code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48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39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Operating System Layer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Application code signing</a:t>
            </a:r>
          </a:p>
          <a:p>
            <a:r>
              <a:rPr lang="en-US" dirty="0" smtClean="0"/>
              <a:t>Verify your identity with Apple</a:t>
            </a:r>
          </a:p>
          <a:p>
            <a:r>
              <a:rPr lang="en-US" dirty="0" smtClean="0"/>
              <a:t>Sign your app</a:t>
            </a:r>
          </a:p>
          <a:p>
            <a:r>
              <a:rPr lang="en-US" dirty="0" smtClean="0"/>
              <a:t>Every code page in memory is checked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Every 4kb page is traceable back to a human owner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71CD77A-854D-CC4F-A9B0-C80A966F09C6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15"/>
          <p:cNvSpPr txBox="1">
            <a:spLocks/>
          </p:cNvSpPr>
          <p:nvPr/>
        </p:nvSpPr>
        <p:spPr>
          <a:xfrm>
            <a:off x="4789856" y="1535287"/>
            <a:ext cx="3190499" cy="3059804"/>
          </a:xfrm>
          <a:prstGeom prst="rect">
            <a:avLst/>
          </a:prstGeom>
        </p:spPr>
        <p:txBody>
          <a:bodyPr vert="horz"/>
          <a:lstStyle>
            <a:lvl1pPr marL="2857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1pPr>
            <a:lvl2pPr marL="8001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+mj-lt"/>
              <a:buAutoNum type="arabicPeriod"/>
              <a:defRPr sz="16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4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2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100" kern="1200">
                <a:solidFill>
                  <a:srgbClr val="FFFFFF"/>
                </a:solidFill>
                <a:latin typeface="BentonSans Book"/>
                <a:ea typeface="+mn-ea"/>
                <a:cs typeface="BentonSans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BentonSans Medium" charset="0"/>
                <a:ea typeface="BentonSans Medium" charset="0"/>
                <a:cs typeface="BentonSans Medium" charset="0"/>
              </a:rPr>
              <a:t>Runtime process security</a:t>
            </a:r>
          </a:p>
          <a:p>
            <a:r>
              <a:rPr lang="en-US" dirty="0" smtClean="0"/>
              <a:t>Apps run in a sandbox</a:t>
            </a:r>
          </a:p>
          <a:p>
            <a:r>
              <a:rPr lang="en-US" dirty="0" smtClean="0"/>
              <a:t>Apps are restricted from accessing other apps</a:t>
            </a:r>
          </a:p>
          <a:p>
            <a:r>
              <a:rPr lang="en-US" dirty="0" smtClean="0"/>
              <a:t>System files and resources are shielded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It’s hard for even malicious apps to cause trouble</a:t>
            </a:r>
          </a:p>
        </p:txBody>
      </p:sp>
    </p:spTree>
    <p:extLst>
      <p:ext uri="{BB962C8B-B14F-4D97-AF65-F5344CB8AC3E}">
        <p14:creationId xmlns:p14="http://schemas.microsoft.com/office/powerpoint/2010/main" val="59372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Security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Secure Enclave</a:t>
            </a:r>
          </a:p>
          <a:p>
            <a:r>
              <a:rPr lang="en-US" dirty="0" smtClean="0"/>
              <a:t>Unique device key fused at manufacture time</a:t>
            </a:r>
          </a:p>
          <a:p>
            <a:r>
              <a:rPr lang="en-US" dirty="0" smtClean="0"/>
              <a:t>Keys can never be read out of the Secure Enclave</a:t>
            </a:r>
          </a:p>
          <a:p>
            <a:r>
              <a:rPr lang="en-US" dirty="0" smtClean="0"/>
              <a:t>Black box for encrypt and decrypt operations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protects Apple Pay and Data Protection (Keychain)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271781" y="1149161"/>
            <a:ext cx="5013733" cy="3693939"/>
            <a:chOff x="2422522" y="448853"/>
            <a:chExt cx="6198146" cy="4419599"/>
          </a:xfrm>
        </p:grpSpPr>
        <p:sp>
          <p:nvSpPr>
            <p:cNvPr id="9" name="Shape 232"/>
            <p:cNvSpPr/>
            <p:nvPr/>
          </p:nvSpPr>
          <p:spPr>
            <a:xfrm>
              <a:off x="2422522" y="448853"/>
              <a:ext cx="2944200" cy="4419599"/>
            </a:xfrm>
            <a:prstGeom prst="rect">
              <a:avLst/>
            </a:prstGeom>
            <a:solidFill>
              <a:srgbClr val="4F81BD"/>
            </a:solidFill>
            <a:ln w="25400" cap="flat" cmpd="sng">
              <a:solidFill>
                <a:srgbClr val="395E8A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The iPhone</a:t>
              </a:r>
            </a:p>
          </p:txBody>
        </p:sp>
        <p:sp>
          <p:nvSpPr>
            <p:cNvPr id="10" name="Shape 233"/>
            <p:cNvSpPr/>
            <p:nvPr/>
          </p:nvSpPr>
          <p:spPr>
            <a:xfrm>
              <a:off x="2713522" y="4239528"/>
              <a:ext cx="2362200" cy="457200"/>
            </a:xfrm>
            <a:prstGeom prst="rect">
              <a:avLst/>
            </a:prstGeom>
            <a:solidFill>
              <a:srgbClr val="8064A2"/>
            </a:solidFill>
            <a:ln w="25400" cap="flat" cmpd="sng">
              <a:solidFill>
                <a:srgbClr val="5D4976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Secure Enclave</a:t>
              </a:r>
            </a:p>
          </p:txBody>
        </p:sp>
        <p:grpSp>
          <p:nvGrpSpPr>
            <p:cNvPr id="11" name="Shape 234"/>
            <p:cNvGrpSpPr/>
            <p:nvPr/>
          </p:nvGrpSpPr>
          <p:grpSpPr>
            <a:xfrm>
              <a:off x="2713522" y="1592201"/>
              <a:ext cx="2362200" cy="1934015"/>
              <a:chOff x="1066800" y="3600451"/>
              <a:chExt cx="2362200" cy="1219199"/>
            </a:xfrm>
          </p:grpSpPr>
          <p:sp>
            <p:nvSpPr>
              <p:cNvPr id="19" name="Shape 235"/>
              <p:cNvSpPr/>
              <p:nvPr/>
            </p:nvSpPr>
            <p:spPr>
              <a:xfrm>
                <a:off x="1066800" y="3600451"/>
                <a:ext cx="2362200" cy="1219199"/>
              </a:xfrm>
              <a:prstGeom prst="rect">
                <a:avLst/>
              </a:prstGeom>
              <a:solidFill>
                <a:srgbClr val="F79646"/>
              </a:solidFill>
              <a:ln w="25400" cap="flat" cmpd="sng">
                <a:solidFill>
                  <a:srgbClr val="B56E3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 smtClean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Sandbox</a:t>
                </a:r>
                <a:endPara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Shape 236"/>
              <p:cNvSpPr/>
              <p:nvPr/>
            </p:nvSpPr>
            <p:spPr>
              <a:xfrm>
                <a:off x="1066800" y="3910932"/>
                <a:ext cx="2362200" cy="397499"/>
              </a:xfrm>
              <a:prstGeom prst="rect">
                <a:avLst/>
              </a:prstGeom>
              <a:solidFill>
                <a:srgbClr val="9BBB59"/>
              </a:solidFill>
              <a:ln w="25400" cap="flat" cmpd="sng">
                <a:solidFill>
                  <a:srgbClr val="71894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Developer App</a:t>
                </a:r>
              </a:p>
            </p:txBody>
          </p:sp>
          <p:sp>
            <p:nvSpPr>
              <p:cNvPr id="21" name="Shape 237"/>
              <p:cNvSpPr/>
              <p:nvPr/>
            </p:nvSpPr>
            <p:spPr>
              <a:xfrm>
                <a:off x="1066800" y="4456989"/>
                <a:ext cx="2362200" cy="241499"/>
              </a:xfrm>
              <a:prstGeom prst="rect">
                <a:avLst/>
              </a:prstGeom>
              <a:solidFill>
                <a:srgbClr val="C0504D"/>
              </a:solidFill>
              <a:ln w="25400" cap="flat" cmpd="sng">
                <a:solidFill>
                  <a:srgbClr val="8C3A3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SzPct val="25000"/>
                  <a:buNone/>
                </a:pPr>
                <a:r>
                  <a:rPr lang="en-US" sz="1400" dirty="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iOS Apps</a:t>
                </a:r>
              </a:p>
            </p:txBody>
          </p:sp>
        </p:grpSp>
        <p:sp>
          <p:nvSpPr>
            <p:cNvPr id="12" name="Shape 238"/>
            <p:cNvSpPr/>
            <p:nvPr/>
          </p:nvSpPr>
          <p:spPr>
            <a:xfrm>
              <a:off x="2713522" y="916103"/>
              <a:ext cx="2362200" cy="457200"/>
            </a:xfrm>
            <a:prstGeom prst="rect">
              <a:avLst/>
            </a:prstGeom>
            <a:solidFill>
              <a:srgbClr val="4BACC6"/>
            </a:solidFill>
            <a:ln w="25400" cap="flat" cmpd="sng">
              <a:solidFill>
                <a:srgbClr val="377E9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1400" dirty="0" smtClean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iOS </a:t>
              </a:r>
              <a:r>
                <a:rPr lang="en-US" sz="1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Partition	</a:t>
              </a:r>
            </a:p>
          </p:txBody>
        </p:sp>
        <p:sp>
          <p:nvSpPr>
            <p:cNvPr id="13" name="Shape 239"/>
            <p:cNvSpPr txBox="1"/>
            <p:nvPr/>
          </p:nvSpPr>
          <p:spPr>
            <a:xfrm>
              <a:off x="6563268" y="4072874"/>
              <a:ext cx="2057400" cy="533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6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Kernel</a:t>
              </a:r>
            </a:p>
          </p:txBody>
        </p:sp>
        <p:sp>
          <p:nvSpPr>
            <p:cNvPr id="14" name="Shape 240"/>
            <p:cNvSpPr/>
            <p:nvPr/>
          </p:nvSpPr>
          <p:spPr>
            <a:xfrm rot="10800000">
              <a:off x="5764571" y="3883127"/>
              <a:ext cx="513000" cy="834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241"/>
            <p:cNvSpPr txBox="1"/>
            <p:nvPr/>
          </p:nvSpPr>
          <p:spPr>
            <a:xfrm>
              <a:off x="6563268" y="1840449"/>
              <a:ext cx="2057400" cy="533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1600" dirty="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Encrypted File System</a:t>
              </a:r>
            </a:p>
          </p:txBody>
        </p:sp>
        <p:sp>
          <p:nvSpPr>
            <p:cNvPr id="17" name="Shape 243"/>
            <p:cNvSpPr/>
            <p:nvPr/>
          </p:nvSpPr>
          <p:spPr>
            <a:xfrm rot="5400000">
              <a:off x="4631422" y="2284753"/>
              <a:ext cx="640799" cy="247799"/>
            </a:xfrm>
            <a:prstGeom prst="rect">
              <a:avLst/>
            </a:prstGeom>
            <a:solidFill>
              <a:srgbClr val="002060"/>
            </a:solidFill>
            <a:ln w="28575" cap="flat" cmpd="sng">
              <a:solidFill>
                <a:srgbClr val="B56E3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r>
                <a:rPr lang="en-US" sz="1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Cert</a:t>
              </a:r>
            </a:p>
          </p:txBody>
        </p:sp>
        <p:sp>
          <p:nvSpPr>
            <p:cNvPr id="18" name="Shape 246"/>
            <p:cNvSpPr/>
            <p:nvPr/>
          </p:nvSpPr>
          <p:spPr>
            <a:xfrm rot="10800000">
              <a:off x="5764571" y="766777"/>
              <a:ext cx="513000" cy="28503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400" b="0" i="0" u="none" strike="noStrike" cap="none" baseline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95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iOS Application Security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34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Wireless Interception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66" y="1655119"/>
            <a:ext cx="2550879" cy="1530529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72BB2EA-6667-7A4F-9BB0-6272BAAA71CD}" type="datetime1">
              <a:rPr lang="en-US" smtClean="0">
                <a:solidFill>
                  <a:schemeClr val="bg1"/>
                </a:solidFill>
              </a:rPr>
              <a:t>2/28/16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2"/>
          <p:cNvGrpSpPr/>
          <p:nvPr/>
        </p:nvGrpSpPr>
        <p:grpSpPr>
          <a:xfrm>
            <a:off x="4047566" y="1204448"/>
            <a:ext cx="1219200" cy="1828800"/>
            <a:chOff x="4495800" y="1905000"/>
            <a:chExt cx="1219200" cy="1828800"/>
          </a:xfrm>
        </p:grpSpPr>
        <p:sp>
          <p:nvSpPr>
            <p:cNvPr id="12" name="Smiley Face 11"/>
            <p:cNvSpPr/>
            <p:nvPr/>
          </p:nvSpPr>
          <p:spPr>
            <a:xfrm>
              <a:off x="4495800" y="2514600"/>
              <a:ext cx="1219200" cy="1219200"/>
            </a:xfrm>
            <a:prstGeom prst="smileyFace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285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13" name="Picture 12" descr="C:\Users\cclark\AppData\Local\Microsoft\Windows\Temporary Internet Files\Content.IE5\UJL7Z708\MC900436216[1]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8200" y="1905000"/>
              <a:ext cx="914287" cy="876191"/>
            </a:xfrm>
            <a:prstGeom prst="rect">
              <a:avLst/>
            </a:prstGeom>
            <a:noFill/>
          </p:spPr>
        </p:pic>
      </p:grpSp>
      <p:sp>
        <p:nvSpPr>
          <p:cNvPr id="2" name="Cloud 1"/>
          <p:cNvSpPr/>
          <p:nvPr/>
        </p:nvSpPr>
        <p:spPr>
          <a:xfrm>
            <a:off x="6310461" y="1415841"/>
            <a:ext cx="2251587" cy="1769807"/>
          </a:xfrm>
          <a:prstGeom prst="cloud">
            <a:avLst/>
          </a:prstGeom>
          <a:solidFill>
            <a:schemeClr val="bg1"/>
          </a:solidFill>
          <a:ln>
            <a:solidFill>
              <a:srgbClr val="C9CB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ysClr val="windowText" lastClr="000000"/>
                </a:solidFill>
                <a:latin typeface="BentonSans Book"/>
                <a:cs typeface="BentonSans Book"/>
              </a:rPr>
              <a:t>Internet</a:t>
            </a:r>
            <a:endParaRPr lang="en-US" sz="1600" dirty="0">
              <a:solidFill>
                <a:sysClr val="windowText" lastClr="000000"/>
              </a:solidFill>
              <a:latin typeface="BentonSans Book"/>
              <a:cs typeface="BentonSans Book"/>
            </a:endParaRPr>
          </a:p>
        </p:txBody>
      </p:sp>
      <p:cxnSp>
        <p:nvCxnSpPr>
          <p:cNvPr id="14" name="Straight Arrow Connector 13"/>
          <p:cNvCxnSpPr>
            <a:stCxn id="3" idx="3"/>
            <a:endCxn id="12" idx="2"/>
          </p:cNvCxnSpPr>
          <p:nvPr/>
        </p:nvCxnSpPr>
        <p:spPr>
          <a:xfrm>
            <a:off x="3003645" y="2420384"/>
            <a:ext cx="1043921" cy="3264"/>
          </a:xfrm>
          <a:prstGeom prst="straightConnector1">
            <a:avLst/>
          </a:prstGeom>
          <a:ln>
            <a:headEnd type="oval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66653" y="2396382"/>
            <a:ext cx="1043921" cy="3264"/>
          </a:xfrm>
          <a:prstGeom prst="straightConnector1">
            <a:avLst/>
          </a:prstGeom>
          <a:ln>
            <a:headEnd type="oval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535" y="3217722"/>
            <a:ext cx="1769147" cy="18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Data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Internal app data (e.g. session IDs) is easily lost in backups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iTunes backups default to no encryption</a:t>
            </a:r>
          </a:p>
          <a:p>
            <a:r>
              <a:rPr lang="en-US" dirty="0"/>
              <a:t>New backup made every time you plug in</a:t>
            </a:r>
          </a:p>
          <a:p>
            <a:r>
              <a:rPr lang="en-US" dirty="0"/>
              <a:t>Windows and OS X commonly get </a:t>
            </a:r>
            <a:r>
              <a:rPr lang="en-US" dirty="0" smtClean="0"/>
              <a:t>malware</a:t>
            </a:r>
          </a:p>
          <a:p>
            <a:endParaRPr lang="en-US" dirty="0"/>
          </a:p>
          <a:p>
            <a:r>
              <a:rPr lang="en-US" dirty="0" smtClean="0"/>
              <a:t>See “</a:t>
            </a:r>
            <a:r>
              <a:rPr lang="en-US" dirty="0" smtClean="0">
                <a:solidFill>
                  <a:srgbClr val="FF0000"/>
                </a:solidFill>
                <a:hlinkClick r:id="rId3"/>
              </a:rPr>
              <a:t>BackStab</a:t>
            </a:r>
            <a:r>
              <a:rPr lang="en-US" dirty="0" smtClean="0"/>
              <a:t>” malware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A7DA2A-6B94-1342-B49F-C18E79B2A28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7E2CEA7-B16C-174E-9EFD-C1DC9423C38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type="chart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563" y="1535287"/>
            <a:ext cx="3811587" cy="2023677"/>
          </a:xfrm>
        </p:spPr>
      </p:pic>
    </p:spTree>
    <p:extLst>
      <p:ext uri="{BB962C8B-B14F-4D97-AF65-F5344CB8AC3E}">
        <p14:creationId xmlns:p14="http://schemas.microsoft.com/office/powerpoint/2010/main" val="12829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">
  <a:themeElements>
    <a:clrScheme name="Custom 1">
      <a:dk1>
        <a:srgbClr val="323F48"/>
      </a:dk1>
      <a:lt1>
        <a:srgbClr val="FFFFFF"/>
      </a:lt1>
      <a:dk2>
        <a:srgbClr val="CB2A1E"/>
      </a:dk2>
      <a:lt2>
        <a:srgbClr val="6C6E71"/>
      </a:lt2>
      <a:accent1>
        <a:srgbClr val="6A747A"/>
      </a:accent1>
      <a:accent2>
        <a:srgbClr val="DC6A5D"/>
      </a:accent2>
      <a:accent3>
        <a:srgbClr val="ACB1B5"/>
      </a:accent3>
      <a:accent4>
        <a:srgbClr val="ECADA5"/>
      </a:accent4>
      <a:accent5>
        <a:srgbClr val="9B9C9E"/>
      </a:accent5>
      <a:accent6>
        <a:srgbClr val="C9CBCB"/>
      </a:accent6>
      <a:hlink>
        <a:srgbClr val="CB2A1E"/>
      </a:hlink>
      <a:folHlink>
        <a:srgbClr val="CB2A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C9CBCB"/>
          </a:solidFill>
        </a:ln>
      </a:spPr>
      <a:bodyPr rtlCol="0" anchor="ctr"/>
      <a:lstStyle>
        <a:defPPr algn="ctr">
          <a:defRPr sz="1600">
            <a:latin typeface="BentonSans Book"/>
            <a:cs typeface="BentonSans Book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F2F2F2"/>
          </a:solidFill>
          <a:prstDash val="sysDot"/>
          <a:headEnd type="oval" w="med" len="med"/>
          <a:tailEnd type="oval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TrailofBits_Template</Template>
  <TotalTime>3120</TotalTime>
  <Words>2448</Words>
  <Application>Microsoft Macintosh PowerPoint</Application>
  <PresentationFormat>On-screen Show (16:9)</PresentationFormat>
  <Paragraphs>548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BentonSans</vt:lpstr>
      <vt:lpstr>BentonSans Book</vt:lpstr>
      <vt:lpstr>BentonSans Medium</vt:lpstr>
      <vt:lpstr>Calibri</vt:lpstr>
      <vt:lpstr>Consolas</vt:lpstr>
      <vt:lpstr>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Guido</dc:creator>
  <cp:lastModifiedBy>Daniel Guido</cp:lastModifiedBy>
  <cp:revision>201</cp:revision>
  <cp:lastPrinted>2016-02-11T21:49:54Z</cp:lastPrinted>
  <dcterms:created xsi:type="dcterms:W3CDTF">2015-12-13T00:10:00Z</dcterms:created>
  <dcterms:modified xsi:type="dcterms:W3CDTF">2016-02-29T01:59:07Z</dcterms:modified>
</cp:coreProperties>
</file>